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4"/>
  </p:sldMasterIdLst>
  <p:notesMasterIdLst>
    <p:notesMasterId r:id="rId23"/>
  </p:notesMasterIdLst>
  <p:handoutMasterIdLst>
    <p:handoutMasterId r:id="rId24"/>
  </p:handoutMasterIdLst>
  <p:sldIdLst>
    <p:sldId id="283" r:id="rId5"/>
    <p:sldId id="267" r:id="rId6"/>
    <p:sldId id="268" r:id="rId7"/>
    <p:sldId id="269" r:id="rId8"/>
    <p:sldId id="296" r:id="rId9"/>
    <p:sldId id="300" r:id="rId10"/>
    <p:sldId id="288" r:id="rId11"/>
    <p:sldId id="290" r:id="rId12"/>
    <p:sldId id="284" r:id="rId13"/>
    <p:sldId id="304" r:id="rId14"/>
    <p:sldId id="289" r:id="rId15"/>
    <p:sldId id="302" r:id="rId16"/>
    <p:sldId id="261" r:id="rId17"/>
    <p:sldId id="279" r:id="rId18"/>
    <p:sldId id="292" r:id="rId19"/>
    <p:sldId id="305" r:id="rId20"/>
    <p:sldId id="291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31AFBE71-840B-422E-A04C-50BCBD4185D0}">
          <p14:sldIdLst>
            <p14:sldId id="283"/>
            <p14:sldId id="267"/>
            <p14:sldId id="268"/>
            <p14:sldId id="269"/>
            <p14:sldId id="296"/>
            <p14:sldId id="300"/>
            <p14:sldId id="288"/>
            <p14:sldId id="290"/>
            <p14:sldId id="284"/>
            <p14:sldId id="304"/>
            <p14:sldId id="289"/>
            <p14:sldId id="302"/>
          </p14:sldIdLst>
        </p14:section>
        <p14:section name="Backup Slides" id="{4A2B7434-B9D9-4C57-A03F-D0F395637C8C}">
          <p14:sldIdLst>
            <p14:sldId id="261"/>
            <p14:sldId id="279"/>
            <p14:sldId id="292"/>
            <p14:sldId id="305"/>
            <p14:sldId id="291"/>
          </p14:sldIdLst>
        </p14:section>
        <p14:section name="Style Guide" id="{E009878E-1933-49EA-BFBF-1BA6D30AA670}">
          <p14:sldIdLst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hua Blank" initials="JB" lastIdx="2" clrIdx="0">
    <p:extLst>
      <p:ext uri="{19B8F6BF-5375-455C-9EA6-DF929625EA0E}">
        <p15:presenceInfo xmlns:p15="http://schemas.microsoft.com/office/powerpoint/2012/main" userId="Joshua Blan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3D21"/>
    <a:srgbClr val="0B3D91"/>
    <a:srgbClr val="B7B09C"/>
    <a:srgbClr val="236192"/>
    <a:srgbClr val="C9C3B4"/>
    <a:srgbClr val="C8C1B4"/>
    <a:srgbClr val="CBC5B9"/>
    <a:srgbClr val="C4BDB0"/>
    <a:srgbClr val="D0CABE"/>
    <a:srgbClr val="E3E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96" autoAdjust="0"/>
  </p:normalViewPr>
  <p:slideViewPr>
    <p:cSldViewPr snapToGrid="0">
      <p:cViewPr>
        <p:scale>
          <a:sx n="66" d="100"/>
          <a:sy n="66" d="100"/>
        </p:scale>
        <p:origin x="1301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74021F-59AE-46EA-8401-36CD2E67B4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071243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B48BC-9B0C-42CB-A617-3F3F96AC0F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786755" y="0"/>
            <a:ext cx="206965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1E761-E9AD-4430-85C3-D01DBB56AB1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5E95E-4566-4FFC-8CA6-DBE42CC950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90B42-9504-46B6-9114-7DF13AC25B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/>
              <a:t>smcconomy@eng.famu.fsu.edu</a:t>
            </a:r>
          </a:p>
          <a:p>
            <a:fld id="{E5502715-8AF7-405F-8576-DA4A9D63FBE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EBB33-D848-4F95-A1EB-228BD4442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69" y="296789"/>
            <a:ext cx="2149661" cy="4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036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606861" y="229395"/>
            <a:ext cx="4020952" cy="4954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6108" y="1074136"/>
            <a:ext cx="5138928" cy="289064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https://www.eng.famu.fsu.edu/me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63E3A2-B100-44FA-B00C-8D1AD09B1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9394"/>
            <a:ext cx="2149661" cy="4954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073935-00DB-40B0-81D2-CE38601149DD}"/>
              </a:ext>
            </a:extLst>
          </p:cNvPr>
          <p:cNvSpPr txBox="1"/>
          <p:nvPr/>
        </p:nvSpPr>
        <p:spPr>
          <a:xfrm>
            <a:off x="3884613" y="8614524"/>
            <a:ext cx="19960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Shayne McConomy</a:t>
            </a:r>
          </a:p>
          <a:p>
            <a:r>
              <a:rPr lang="en-US" sz="1100"/>
              <a:t>smcconomy@eng.famu.fsu.edu</a:t>
            </a:r>
          </a:p>
          <a:p>
            <a:r>
              <a:rPr lang="en-US" sz="1100"/>
              <a:t>(850) 410-6624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D01A8D-3B6F-4E06-9819-79FD0124D10D}"/>
              </a:ext>
            </a:extLst>
          </p:cNvPr>
          <p:cNvCxnSpPr>
            <a:cxnSpLocks/>
          </p:cNvCxnSpPr>
          <p:nvPr/>
        </p:nvCxnSpPr>
        <p:spPr>
          <a:xfrm flipV="1">
            <a:off x="0" y="965852"/>
            <a:ext cx="6856413" cy="221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A66369-0746-45EF-9742-FC2E6F9A8672}"/>
              </a:ext>
            </a:extLst>
          </p:cNvPr>
          <p:cNvCxnSpPr>
            <a:cxnSpLocks/>
          </p:cNvCxnSpPr>
          <p:nvPr/>
        </p:nvCxnSpPr>
        <p:spPr>
          <a:xfrm>
            <a:off x="0" y="7773052"/>
            <a:ext cx="6858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F93CB-4779-4B45-882C-0062685E3C2B}"/>
              </a:ext>
            </a:extLst>
          </p:cNvPr>
          <p:cNvCxnSpPr>
            <a:cxnSpLocks/>
          </p:cNvCxnSpPr>
          <p:nvPr/>
        </p:nvCxnSpPr>
        <p:spPr>
          <a:xfrm>
            <a:off x="1522349" y="965852"/>
            <a:ext cx="0" cy="680720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93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41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2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70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81400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6BF63-DF03-4231-9E82-1EABBCBC2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A3C5EB-9B04-412A-8CFE-9B077B178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715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121101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21101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242099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242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82810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535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383446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6538282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54354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747492" y="1762010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6101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615708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398654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964546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81600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964546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5181600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73C059D6-E741-42CC-A542-9D4932C58371}"/>
              </a:ext>
            </a:extLst>
          </p:cNvPr>
          <p:cNvSpPr>
            <a:spLocks noGrp="1" noChangeAspect="1"/>
          </p:cNvSpPr>
          <p:nvPr userDrawn="1">
            <p:ph type="pic" sz="quarter" idx="20" hasCustomPrompt="1"/>
          </p:nvPr>
        </p:nvSpPr>
        <p:spPr>
          <a:xfrm>
            <a:off x="7398654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FB58AD78-5A57-4ACC-B158-43905D1ACAE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615708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</p:spTree>
    <p:extLst>
      <p:ext uri="{BB962C8B-B14F-4D97-AF65-F5344CB8AC3E}">
        <p14:creationId xmlns:p14="http://schemas.microsoft.com/office/powerpoint/2010/main" val="2066007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572317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89189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79981" y="495354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270773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447823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4323329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C3070B3-33CC-4752-82C0-2E02BD5497E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61565" y="4953548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9F81B4CE-BFE9-47AB-930C-7091A76655A0}"/>
              </a:ext>
            </a:extLst>
          </p:cNvPr>
          <p:cNvSpPr>
            <a:spLocks noGrp="1" noChangeAspect="1"/>
          </p:cNvSpPr>
          <p:nvPr userDrawn="1">
            <p:ph type="pic" sz="quarter" idx="21" hasCustomPrompt="1"/>
          </p:nvPr>
        </p:nvSpPr>
        <p:spPr>
          <a:xfrm>
            <a:off x="6198835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BEC63AC5-EDAA-4A6D-BC88-25D0E7E60CF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975925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4E45F98E-5CDD-4102-81A4-37DA2C61AD48}"/>
              </a:ext>
            </a:extLst>
          </p:cNvPr>
          <p:cNvSpPr>
            <a:spLocks noGrp="1" noChangeAspect="1"/>
          </p:cNvSpPr>
          <p:nvPr userDrawn="1">
            <p:ph type="pic" sz="quarter" idx="23" hasCustomPrompt="1"/>
          </p:nvPr>
        </p:nvSpPr>
        <p:spPr>
          <a:xfrm>
            <a:off x="8074341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9559D387-FF5A-4217-8098-5CB112B20F27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9866718" y="4950970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43" name="Picture Placeholder 10">
            <a:extLst>
              <a:ext uri="{FF2B5EF4-FFF2-40B4-BE49-F238E27FC236}">
                <a16:creationId xmlns:a16="http://schemas.microsoft.com/office/drawing/2014/main" id="{24A5C05A-141A-4C9C-BA3B-5138D955AE14}"/>
              </a:ext>
            </a:extLst>
          </p:cNvPr>
          <p:cNvSpPr>
            <a:spLocks noGrp="1" noChangeAspect="1"/>
          </p:cNvSpPr>
          <p:nvPr userDrawn="1">
            <p:ph type="pic" sz="quarter" idx="25" hasCustomPrompt="1"/>
          </p:nvPr>
        </p:nvSpPr>
        <p:spPr>
          <a:xfrm>
            <a:off x="9949846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4013764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40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33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56FC1-A007-4F63-A177-2FF05B15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9627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13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17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18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7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21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50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6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4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81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73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83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0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36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1400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AF8300-918A-433D-BF68-25467BF0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0"/>
            <a:ext cx="10515600" cy="2286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165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11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3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6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Sponsor and Advisor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3153949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623885" y="5063314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7577816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2623885" y="1451620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7272C54-5A6D-4724-8B95-EDB6DC6A0B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7752" y="5098443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96984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70948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98138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79144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6015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5179144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8648803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6046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C3CDBDC-C2F6-4CBB-8A2A-1FE18D18CEAE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53076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/>
        </p:nvSpPr>
        <p:spPr>
          <a:xfrm>
            <a:off x="114300" y="6246912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58491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9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708" r:id="rId8"/>
    <p:sldLayoutId id="2147483705" r:id="rId9"/>
    <p:sldLayoutId id="2147483704" r:id="rId10"/>
    <p:sldLayoutId id="2147483706" r:id="rId11"/>
    <p:sldLayoutId id="2147483707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B7B09C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72" userDrawn="1">
          <p15:clr>
            <a:srgbClr val="F26B43"/>
          </p15:clr>
        </p15:guide>
        <p15:guide id="11" orient="horz" pos="4248" userDrawn="1">
          <p15:clr>
            <a:srgbClr val="F26B43"/>
          </p15:clr>
        </p15:guide>
        <p15:guide id="12" pos="72" userDrawn="1">
          <p15:clr>
            <a:srgbClr val="F26B43"/>
          </p15:clr>
        </p15:guide>
        <p15:guide id="13" pos="7608" userDrawn="1">
          <p15:clr>
            <a:srgbClr val="F26B43"/>
          </p15:clr>
        </p15:guide>
        <p15:guide id="15" orient="horz" pos="3648" userDrawn="1">
          <p15:clr>
            <a:srgbClr val="F26B43"/>
          </p15:clr>
        </p15:guide>
        <p15:guide id="19" orient="horz" pos="2160" userDrawn="1">
          <p15:clr>
            <a:srgbClr val="F26B43"/>
          </p15:clr>
        </p15:guide>
        <p15:guide id="21" pos="3840" userDrawn="1">
          <p15:clr>
            <a:srgbClr val="F26B43"/>
          </p15:clr>
        </p15:guide>
        <p15:guide id="22" orient="horz" pos="23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image" Target="../media/image7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12" Type="http://schemas.openxmlformats.org/officeDocument/2006/relationships/image" Target="../media/image36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sv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10" Type="http://schemas.openxmlformats.org/officeDocument/2006/relationships/slide" Target="slide14.xml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7.svg"/><Relationship Id="rId3" Type="http://schemas.openxmlformats.org/officeDocument/2006/relationships/image" Target="../media/image52.jpeg"/><Relationship Id="rId7" Type="http://schemas.openxmlformats.org/officeDocument/2006/relationships/image" Target="../media/image53.jpe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11" Type="http://schemas.openxmlformats.org/officeDocument/2006/relationships/image" Target="../media/image55.svg"/><Relationship Id="rId5" Type="http://schemas.openxmlformats.org/officeDocument/2006/relationships/image" Target="../media/image12.jpeg"/><Relationship Id="rId10" Type="http://schemas.openxmlformats.org/officeDocument/2006/relationships/image" Target="../media/image54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3C8F7FCE-6BD3-4291-8DE4-723DF9CF3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429000"/>
            <a:ext cx="4114800" cy="1471531"/>
          </a:xfrm>
        </p:spPr>
        <p:txBody>
          <a:bodyPr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Virtual Design Review 1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Team 515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10/22/20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49C004-8962-4A7E-B3A4-D1C6CE4BD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T515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5EA01-C816-4666-9EDF-2A3ABEAF22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597B58-44B3-461F-B162-BB54EB273199}"/>
              </a:ext>
            </a:extLst>
          </p:cNvPr>
          <p:cNvSpPr/>
          <p:nvPr/>
        </p:nvSpPr>
        <p:spPr>
          <a:xfrm>
            <a:off x="677693" y="1147283"/>
            <a:ext cx="10836613" cy="194818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 panose="020B0604020202020204" pitchFamily="34" charset="0"/>
              </a:rPr>
              <a:t>Reusable Shock Absorber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 panose="020B0604020202020204" pitchFamily="34" charset="0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+mj-ea"/>
                <a:cs typeface="Arial" panose="020B0604020202020204" pitchFamily="34" charset="0"/>
              </a:rPr>
              <a:t>for New Lunar Lander 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0893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28F104ED-E721-4E23-8AFD-6C9123A483C2}"/>
              </a:ext>
            </a:extLst>
          </p:cNvPr>
          <p:cNvSpPr txBox="1">
            <a:spLocks/>
          </p:cNvSpPr>
          <p:nvPr/>
        </p:nvSpPr>
        <p:spPr>
          <a:xfrm>
            <a:off x="5167065" y="697007"/>
            <a:ext cx="1857869" cy="3196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dirty="0"/>
              <a:t>Customer Needs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00996D-5F04-4099-B039-11E2FE6FC10C}"/>
              </a:ext>
            </a:extLst>
          </p:cNvPr>
          <p:cNvGrpSpPr/>
          <p:nvPr/>
        </p:nvGrpSpPr>
        <p:grpSpPr>
          <a:xfrm>
            <a:off x="6695367" y="3324396"/>
            <a:ext cx="626142" cy="646332"/>
            <a:chOff x="6272084" y="3563894"/>
            <a:chExt cx="1079155" cy="108945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FEA0257-EF88-4313-B6D0-8DEC7C9501B4}"/>
                </a:ext>
              </a:extLst>
            </p:cNvPr>
            <p:cNvSpPr/>
            <p:nvPr/>
          </p:nvSpPr>
          <p:spPr>
            <a:xfrm>
              <a:off x="6272084" y="3563894"/>
              <a:ext cx="1079155" cy="1089453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2" name="Graphic 12" descr="Planet">
              <a:extLst>
                <a:ext uri="{FF2B5EF4-FFF2-40B4-BE49-F238E27FC236}">
                  <a16:creationId xmlns:a16="http://schemas.microsoft.com/office/drawing/2014/main" id="{018F0FAC-5CCF-4FE3-9DF5-C0CDFE2B4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97912" y="3680814"/>
              <a:ext cx="815730" cy="81573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35E185-4732-4272-9A42-69F26A7E2CDF}"/>
              </a:ext>
            </a:extLst>
          </p:cNvPr>
          <p:cNvGrpSpPr/>
          <p:nvPr/>
        </p:nvGrpSpPr>
        <p:grpSpPr>
          <a:xfrm>
            <a:off x="6674126" y="1845461"/>
            <a:ext cx="661793" cy="646332"/>
            <a:chOff x="6202486" y="1686193"/>
            <a:chExt cx="1205902" cy="110978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B5A84FE-EAF5-4F9A-AEE2-71922DA2CD8E}"/>
                </a:ext>
              </a:extLst>
            </p:cNvPr>
            <p:cNvSpPr/>
            <p:nvPr/>
          </p:nvSpPr>
          <p:spPr>
            <a:xfrm>
              <a:off x="6243766" y="1692362"/>
              <a:ext cx="1140939" cy="109974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5" name="Graphic 35" descr="Mercury">
              <a:extLst>
                <a:ext uri="{FF2B5EF4-FFF2-40B4-BE49-F238E27FC236}">
                  <a16:creationId xmlns:a16="http://schemas.microsoft.com/office/drawing/2014/main" id="{D7DCDECE-1234-41DE-BE5A-9917E1E49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02486" y="1686193"/>
              <a:ext cx="1205902" cy="1109785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87F00D-6719-43AB-A85A-B74D251A0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T515: Matt Fowler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04BF63-F66A-4B0C-A343-2121DC3BF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A743BC-21AD-4003-BD41-C86CA1CC4637}"/>
              </a:ext>
            </a:extLst>
          </p:cNvPr>
          <p:cNvGrpSpPr/>
          <p:nvPr/>
        </p:nvGrpSpPr>
        <p:grpSpPr>
          <a:xfrm>
            <a:off x="1256013" y="1918647"/>
            <a:ext cx="626141" cy="640487"/>
            <a:chOff x="980717" y="833206"/>
            <a:chExt cx="1079155" cy="108945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59F2BF9-1185-4E3C-B977-4262EDA59222}"/>
                </a:ext>
              </a:extLst>
            </p:cNvPr>
            <p:cNvSpPr/>
            <p:nvPr/>
          </p:nvSpPr>
          <p:spPr>
            <a:xfrm>
              <a:off x="980717" y="833206"/>
              <a:ext cx="1079155" cy="1089453"/>
            </a:xfrm>
            <a:prstGeom prst="ellipse">
              <a:avLst/>
            </a:prstGeom>
            <a:solidFill>
              <a:srgbClr val="0B3D9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Graphic 13" descr="Earth globe: Americas">
              <a:extLst>
                <a:ext uri="{FF2B5EF4-FFF2-40B4-BE49-F238E27FC236}">
                  <a16:creationId xmlns:a16="http://schemas.microsoft.com/office/drawing/2014/main" id="{CD4FD491-EA3F-45E5-A181-2F8049B18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1233" y="1102950"/>
              <a:ext cx="584887" cy="584886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A985891-6339-4015-A7AE-4BE0399699F4}"/>
              </a:ext>
            </a:extLst>
          </p:cNvPr>
          <p:cNvSpPr txBox="1"/>
          <p:nvPr/>
        </p:nvSpPr>
        <p:spPr>
          <a:xfrm>
            <a:off x="2147743" y="2068136"/>
            <a:ext cx="37729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A lightweight device.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ECCF50-DB4F-4B17-B7B3-82D6E2AE3728}"/>
              </a:ext>
            </a:extLst>
          </p:cNvPr>
          <p:cNvSpPr txBox="1"/>
          <p:nvPr/>
        </p:nvSpPr>
        <p:spPr>
          <a:xfrm>
            <a:off x="2147743" y="3211405"/>
            <a:ext cx="27431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The product can land at up to a 10-degree offset from the z-axis.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0C9674-F95E-4611-82C8-19A20741C0BC}"/>
              </a:ext>
            </a:extLst>
          </p:cNvPr>
          <p:cNvSpPr txBox="1"/>
          <p:nvPr/>
        </p:nvSpPr>
        <p:spPr>
          <a:xfrm>
            <a:off x="7482789" y="1787490"/>
            <a:ext cx="428779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The product can support 25,000 kg under earth's gravity and the moon's gravity.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D6D155-311F-429F-A645-A4CDB5280748}"/>
              </a:ext>
            </a:extLst>
          </p:cNvPr>
          <p:cNvSpPr txBox="1"/>
          <p:nvPr/>
        </p:nvSpPr>
        <p:spPr>
          <a:xfrm>
            <a:off x="7482789" y="3451065"/>
            <a:ext cx="40097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Little to no maintenance.</a:t>
            </a:r>
            <a:endParaRPr lang="en-US" dirty="0">
              <a:solidFill>
                <a:schemeClr val="bg1"/>
              </a:solidFill>
              <a:latin typeface="Calibri"/>
              <a:ea typeface="+mn-lt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BB0EC0-DDAF-47D6-A01C-B32C53A4B9E1}"/>
              </a:ext>
            </a:extLst>
          </p:cNvPr>
          <p:cNvSpPr txBox="1"/>
          <p:nvPr/>
        </p:nvSpPr>
        <p:spPr>
          <a:xfrm>
            <a:off x="2147742" y="4748031"/>
            <a:ext cx="274319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The product is reusable in space.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69D7D0-270D-4923-864B-3AAC6AE5F71A}"/>
              </a:ext>
            </a:extLst>
          </p:cNvPr>
          <p:cNvSpPr txBox="1"/>
          <p:nvPr/>
        </p:nvSpPr>
        <p:spPr>
          <a:xfrm>
            <a:off x="7482789" y="4737837"/>
            <a:ext cx="4114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Product can repeatedly withstand a maximum impact velocity of 10ft/s.</a:t>
            </a:r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F5BA744-2237-431B-8744-1C7DBA91543D}"/>
              </a:ext>
            </a:extLst>
          </p:cNvPr>
          <p:cNvGrpSpPr/>
          <p:nvPr/>
        </p:nvGrpSpPr>
        <p:grpSpPr>
          <a:xfrm>
            <a:off x="6695368" y="4737837"/>
            <a:ext cx="626141" cy="640487"/>
            <a:chOff x="6695367" y="4803124"/>
            <a:chExt cx="626141" cy="640487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EBFC79E-FC13-4774-A53E-48B5DBBA7586}"/>
                </a:ext>
              </a:extLst>
            </p:cNvPr>
            <p:cNvSpPr/>
            <p:nvPr/>
          </p:nvSpPr>
          <p:spPr>
            <a:xfrm>
              <a:off x="6695367" y="4803124"/>
              <a:ext cx="626141" cy="640487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6" name="Graphic 25" descr="Comet">
              <a:extLst>
                <a:ext uri="{FF2B5EF4-FFF2-40B4-BE49-F238E27FC236}">
                  <a16:creationId xmlns:a16="http://schemas.microsoft.com/office/drawing/2014/main" id="{C033CE49-0CE0-4D34-A0FF-A612B7E4C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38632" y="4938701"/>
              <a:ext cx="369332" cy="36933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A5FDF60-9E84-474E-BFA9-B5819F3C02E8}"/>
              </a:ext>
            </a:extLst>
          </p:cNvPr>
          <p:cNvGrpSpPr/>
          <p:nvPr/>
        </p:nvGrpSpPr>
        <p:grpSpPr>
          <a:xfrm>
            <a:off x="1263777" y="4742413"/>
            <a:ext cx="626141" cy="640487"/>
            <a:chOff x="1256012" y="4807698"/>
            <a:chExt cx="626141" cy="64048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BF8F248-A1A1-4DE0-8F43-73DA2D463F64}"/>
                </a:ext>
              </a:extLst>
            </p:cNvPr>
            <p:cNvSpPr/>
            <p:nvPr/>
          </p:nvSpPr>
          <p:spPr>
            <a:xfrm>
              <a:off x="1256012" y="4807698"/>
              <a:ext cx="626141" cy="640487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8" name="Graphic 27" descr="Satellite">
              <a:extLst>
                <a:ext uri="{FF2B5EF4-FFF2-40B4-BE49-F238E27FC236}">
                  <a16:creationId xmlns:a16="http://schemas.microsoft.com/office/drawing/2014/main" id="{B3F26E78-DA5E-414B-A21E-C0E661EF7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91101" y="4945386"/>
              <a:ext cx="355961" cy="35596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3A34020-1AA4-4A4A-95BA-01C2E645CF2C}"/>
              </a:ext>
            </a:extLst>
          </p:cNvPr>
          <p:cNvGrpSpPr/>
          <p:nvPr/>
        </p:nvGrpSpPr>
        <p:grpSpPr>
          <a:xfrm>
            <a:off x="1256010" y="3330530"/>
            <a:ext cx="626141" cy="640487"/>
            <a:chOff x="1256010" y="3363172"/>
            <a:chExt cx="626141" cy="64048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80895F7-7EAE-47F6-9C63-F90E5235B6ED}"/>
                </a:ext>
              </a:extLst>
            </p:cNvPr>
            <p:cNvSpPr/>
            <p:nvPr/>
          </p:nvSpPr>
          <p:spPr>
            <a:xfrm>
              <a:off x="1256010" y="3363172"/>
              <a:ext cx="626141" cy="640487"/>
            </a:xfrm>
            <a:prstGeom prst="ellipse">
              <a:avLst/>
            </a:prstGeom>
            <a:solidFill>
              <a:srgbClr val="0B3D9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" name="Graphic 4" descr="Telescope">
              <a:extLst>
                <a:ext uri="{FF2B5EF4-FFF2-40B4-BE49-F238E27FC236}">
                  <a16:creationId xmlns:a16="http://schemas.microsoft.com/office/drawing/2014/main" id="{89BF6CCF-BCC0-435F-90F1-0D8A10E52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54211" y="3509554"/>
              <a:ext cx="392317" cy="392317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841481-2350-476F-B495-789A4EA7DB18}"/>
              </a:ext>
            </a:extLst>
          </p:cNvPr>
          <p:cNvSpPr/>
          <p:nvPr/>
        </p:nvSpPr>
        <p:spPr>
          <a:xfrm>
            <a:off x="3492134" y="287827"/>
            <a:ext cx="5207732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Customer Needs</a:t>
            </a:r>
          </a:p>
        </p:txBody>
      </p:sp>
      <p:sp>
        <p:nvSpPr>
          <p:cNvPr id="7" name="Rectangle 6">
            <a:hlinkClick r:id="rId14" action="ppaction://hlinksldjump"/>
            <a:extLst>
              <a:ext uri="{FF2B5EF4-FFF2-40B4-BE49-F238E27FC236}">
                <a16:creationId xmlns:a16="http://schemas.microsoft.com/office/drawing/2014/main" id="{B53F7491-D9D7-4E77-A3FE-712A1F98E726}"/>
              </a:ext>
            </a:extLst>
          </p:cNvPr>
          <p:cNvSpPr/>
          <p:nvPr/>
        </p:nvSpPr>
        <p:spPr>
          <a:xfrm>
            <a:off x="0" y="5089723"/>
            <a:ext cx="868889" cy="868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noFill/>
              </a:rPr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234171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:a16="http://schemas.microsoft.com/office/drawing/2014/main" id="{D79F2A75-BBDA-4BD2-9080-4541D8EDB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265" y="541657"/>
            <a:ext cx="1719806" cy="379845"/>
          </a:xfrm>
        </p:spPr>
        <p:txBody>
          <a:bodyPr>
            <a:normAutofit/>
          </a:bodyPr>
          <a:lstStyle/>
          <a:p>
            <a:r>
              <a:rPr lang="en-US" sz="2000"/>
              <a:t>Functions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69E1EA-C756-43E6-A38B-66771F59ED09}"/>
              </a:ext>
            </a:extLst>
          </p:cNvPr>
          <p:cNvSpPr/>
          <p:nvPr/>
        </p:nvSpPr>
        <p:spPr>
          <a:xfrm>
            <a:off x="4017548" y="287827"/>
            <a:ext cx="4156902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Functions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D91D9-8B6D-4B1E-9021-81BDAB8CC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T515: Matt Fowler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0BE33-D1AA-4155-ABE5-999D73639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D5974D1-EE5D-4BBD-AE75-04A4A42409C4}"/>
              </a:ext>
            </a:extLst>
          </p:cNvPr>
          <p:cNvSpPr/>
          <p:nvPr/>
        </p:nvSpPr>
        <p:spPr>
          <a:xfrm>
            <a:off x="4684958" y="1489490"/>
            <a:ext cx="2809342" cy="554866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ysClr val="windowText" lastClr="000000"/>
                </a:solidFill>
              </a:rPr>
              <a:t>Shock Absorber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BC63AB-A56E-492C-95A1-7E62B821DF30}"/>
              </a:ext>
            </a:extLst>
          </p:cNvPr>
          <p:cNvGrpSpPr/>
          <p:nvPr/>
        </p:nvGrpSpPr>
        <p:grpSpPr>
          <a:xfrm>
            <a:off x="797513" y="2044355"/>
            <a:ext cx="10910029" cy="1008489"/>
            <a:chOff x="797513" y="2044355"/>
            <a:chExt cx="10910029" cy="100848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BF7F3B33-D4B8-4708-96B2-C90CB12D43C7}"/>
                </a:ext>
              </a:extLst>
            </p:cNvPr>
            <p:cNvSpPr/>
            <p:nvPr/>
          </p:nvSpPr>
          <p:spPr>
            <a:xfrm>
              <a:off x="797513" y="2598979"/>
              <a:ext cx="2701006" cy="450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ysClr val="windowText" lastClr="000000"/>
                  </a:solidFill>
                </a:rPr>
                <a:t>Support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99E84B38-8E21-45DB-9CBB-C899B8B59DA9}"/>
                </a:ext>
              </a:extLst>
            </p:cNvPr>
            <p:cNvSpPr/>
            <p:nvPr/>
          </p:nvSpPr>
          <p:spPr>
            <a:xfrm>
              <a:off x="4739538" y="2602015"/>
              <a:ext cx="2701006" cy="450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ysClr val="windowText" lastClr="000000"/>
                  </a:solidFill>
                </a:rPr>
                <a:t>Impact Reduction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E2B636EF-C9B8-4003-934F-592EE12A3959}"/>
                </a:ext>
              </a:extLst>
            </p:cNvPr>
            <p:cNvSpPr/>
            <p:nvPr/>
          </p:nvSpPr>
          <p:spPr>
            <a:xfrm>
              <a:off x="9006536" y="2594503"/>
              <a:ext cx="2701006" cy="450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ysClr val="windowText" lastClr="000000"/>
                  </a:solidFill>
                </a:rPr>
                <a:t>Reusability</a:t>
              </a:r>
            </a:p>
          </p:txBody>
        </p:sp>
        <p:cxnSp>
          <p:nvCxnSpPr>
            <p:cNvPr id="60" name="Connector: Elbow 59">
              <a:extLst>
                <a:ext uri="{FF2B5EF4-FFF2-40B4-BE49-F238E27FC236}">
                  <a16:creationId xmlns:a16="http://schemas.microsoft.com/office/drawing/2014/main" id="{097261A8-E2D6-4EAF-A7AA-1C0C15196BCD}"/>
                </a:ext>
              </a:extLst>
            </p:cNvPr>
            <p:cNvCxnSpPr>
              <a:cxnSpLocks/>
              <a:stCxn id="38" idx="2"/>
              <a:endCxn id="50" idx="0"/>
            </p:cNvCxnSpPr>
            <p:nvPr/>
          </p:nvCxnSpPr>
          <p:spPr>
            <a:xfrm rot="16200000" flipH="1">
              <a:off x="7948261" y="185724"/>
              <a:ext cx="550147" cy="4267410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or: Elbow 61">
              <a:extLst>
                <a:ext uri="{FF2B5EF4-FFF2-40B4-BE49-F238E27FC236}">
                  <a16:creationId xmlns:a16="http://schemas.microsoft.com/office/drawing/2014/main" id="{A001D197-9410-459C-8E87-194D0B246820}"/>
                </a:ext>
              </a:extLst>
            </p:cNvPr>
            <p:cNvCxnSpPr>
              <a:cxnSpLocks/>
              <a:stCxn id="38" idx="2"/>
              <a:endCxn id="48" idx="0"/>
            </p:cNvCxnSpPr>
            <p:nvPr/>
          </p:nvCxnSpPr>
          <p:spPr>
            <a:xfrm rot="5400000">
              <a:off x="3841512" y="350861"/>
              <a:ext cx="554623" cy="3941613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676C7680-E841-4A69-B3BB-4E2CFEB18D94}"/>
                </a:ext>
              </a:extLst>
            </p:cNvPr>
            <p:cNvCxnSpPr>
              <a:cxnSpLocks/>
              <a:stCxn id="38" idx="2"/>
              <a:endCxn id="49" idx="0"/>
            </p:cNvCxnSpPr>
            <p:nvPr/>
          </p:nvCxnSpPr>
          <p:spPr>
            <a:xfrm>
              <a:off x="6089629" y="2044356"/>
              <a:ext cx="412" cy="557659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8A2C8D5-325D-4B9A-8AE1-831885A1F488}"/>
              </a:ext>
            </a:extLst>
          </p:cNvPr>
          <p:cNvGrpSpPr/>
          <p:nvPr/>
        </p:nvGrpSpPr>
        <p:grpSpPr>
          <a:xfrm>
            <a:off x="3730525" y="3052844"/>
            <a:ext cx="4965531" cy="1927979"/>
            <a:chOff x="3730525" y="3052844"/>
            <a:chExt cx="4965531" cy="192797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35E50602-A148-4F47-B59E-0F35479A3DCF}"/>
                </a:ext>
              </a:extLst>
            </p:cNvPr>
            <p:cNvSpPr/>
            <p:nvPr/>
          </p:nvSpPr>
          <p:spPr>
            <a:xfrm>
              <a:off x="5158734" y="3426424"/>
              <a:ext cx="1861790" cy="60117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ysClr val="windowText" lastClr="000000"/>
                  </a:solidFill>
                </a:rPr>
                <a:t>Absorb Impact Energy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39E1516-0C0A-4703-A32F-783425942A8C}"/>
                </a:ext>
              </a:extLst>
            </p:cNvPr>
            <p:cNvSpPr/>
            <p:nvPr/>
          </p:nvSpPr>
          <p:spPr>
            <a:xfrm>
              <a:off x="3730525" y="4430674"/>
              <a:ext cx="1551755" cy="55014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ysClr val="windowText" lastClr="000000"/>
                  </a:solidFill>
                </a:rPr>
                <a:t>Dampen Vibrations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FB09123-1CCB-494F-B8F6-25CC0D08BBFA}"/>
                </a:ext>
              </a:extLst>
            </p:cNvPr>
            <p:cNvSpPr/>
            <p:nvPr/>
          </p:nvSpPr>
          <p:spPr>
            <a:xfrm>
              <a:off x="7144300" y="4430675"/>
              <a:ext cx="1551756" cy="55014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ysClr val="windowText" lastClr="000000"/>
                  </a:solidFill>
                </a:rPr>
                <a:t>Transform Energy</a:t>
              </a:r>
            </a:p>
          </p:txBody>
        </p: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8EAE0F1E-2B7D-425E-8C6E-265C5D307C5A}"/>
                </a:ext>
              </a:extLst>
            </p:cNvPr>
            <p:cNvCxnSpPr>
              <a:cxnSpLocks/>
              <a:stCxn id="40" idx="2"/>
              <a:endCxn id="41" idx="0"/>
            </p:cNvCxnSpPr>
            <p:nvPr/>
          </p:nvCxnSpPr>
          <p:spPr>
            <a:xfrm rot="5400000">
              <a:off x="5096479" y="3437524"/>
              <a:ext cx="403074" cy="1583226"/>
            </a:xfrm>
            <a:prstGeom prst="bentConnector3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or: Elbow 60">
              <a:extLst>
                <a:ext uri="{FF2B5EF4-FFF2-40B4-BE49-F238E27FC236}">
                  <a16:creationId xmlns:a16="http://schemas.microsoft.com/office/drawing/2014/main" id="{3C3A36B8-03A7-40B3-83C8-0E0206603F95}"/>
                </a:ext>
              </a:extLst>
            </p:cNvPr>
            <p:cNvCxnSpPr>
              <a:cxnSpLocks/>
              <a:stCxn id="40" idx="2"/>
              <a:endCxn id="43" idx="0"/>
            </p:cNvCxnSpPr>
            <p:nvPr/>
          </p:nvCxnSpPr>
          <p:spPr>
            <a:xfrm rot="16200000" flipH="1">
              <a:off x="6803366" y="3313862"/>
              <a:ext cx="403075" cy="1830549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4AE2141-96E6-466F-8828-08AEDE6D4A20}"/>
                </a:ext>
              </a:extLst>
            </p:cNvPr>
            <p:cNvCxnSpPr>
              <a:cxnSpLocks/>
              <a:stCxn id="49" idx="2"/>
              <a:endCxn id="40" idx="0"/>
            </p:cNvCxnSpPr>
            <p:nvPr/>
          </p:nvCxnSpPr>
          <p:spPr>
            <a:xfrm flipH="1">
              <a:off x="6089629" y="3052844"/>
              <a:ext cx="412" cy="37358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F71A495E-DCBC-466B-B9EC-95CB06BD24DA}"/>
              </a:ext>
            </a:extLst>
          </p:cNvPr>
          <p:cNvSpPr/>
          <p:nvPr/>
        </p:nvSpPr>
        <p:spPr>
          <a:xfrm>
            <a:off x="0" y="5089723"/>
            <a:ext cx="868889" cy="868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noFill/>
              </a:rPr>
              <a:t>Link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9312B7-31B4-423D-B96C-ED6826A8A858}"/>
              </a:ext>
            </a:extLst>
          </p:cNvPr>
          <p:cNvGrpSpPr/>
          <p:nvPr/>
        </p:nvGrpSpPr>
        <p:grpSpPr>
          <a:xfrm>
            <a:off x="9658422" y="3045332"/>
            <a:ext cx="1397234" cy="1964533"/>
            <a:chOff x="9658422" y="3045332"/>
            <a:chExt cx="1397234" cy="19645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A94EC9E-D440-42FC-B9A6-CF98B0FDBB8B}"/>
                </a:ext>
              </a:extLst>
            </p:cNvPr>
            <p:cNvGrpSpPr/>
            <p:nvPr/>
          </p:nvGrpSpPr>
          <p:grpSpPr>
            <a:xfrm>
              <a:off x="9658422" y="3045332"/>
              <a:ext cx="1397234" cy="982267"/>
              <a:chOff x="9658422" y="3045332"/>
              <a:chExt cx="1397234" cy="982267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22699D38-7915-4207-BDDC-FC2B2CA507FE}"/>
                  </a:ext>
                </a:extLst>
              </p:cNvPr>
              <p:cNvSpPr/>
              <p:nvPr/>
            </p:nvSpPr>
            <p:spPr>
              <a:xfrm>
                <a:off x="9658422" y="3426424"/>
                <a:ext cx="1397234" cy="601175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Returns to original state</a:t>
                </a:r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D05C41F6-52C1-4AD4-BBD7-C882C5E41BA8}"/>
                  </a:ext>
                </a:extLst>
              </p:cNvPr>
              <p:cNvCxnSpPr>
                <a:cxnSpLocks/>
                <a:stCxn id="50" idx="2"/>
                <a:endCxn id="46" idx="0"/>
              </p:cNvCxnSpPr>
              <p:nvPr/>
            </p:nvCxnSpPr>
            <p:spPr>
              <a:xfrm>
                <a:off x="10357039" y="3045332"/>
                <a:ext cx="0" cy="381092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0B18B40-E5A0-4D90-A89A-1F488D0FB4E0}"/>
                </a:ext>
              </a:extLst>
            </p:cNvPr>
            <p:cNvGrpSpPr/>
            <p:nvPr/>
          </p:nvGrpSpPr>
          <p:grpSpPr>
            <a:xfrm>
              <a:off x="9658422" y="4027599"/>
              <a:ext cx="1397234" cy="982266"/>
              <a:chOff x="9658422" y="3045333"/>
              <a:chExt cx="1397234" cy="982266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0FF3E4D9-37AB-4548-AD8B-5D099226F79B}"/>
                  </a:ext>
                </a:extLst>
              </p:cNvPr>
              <p:cNvSpPr/>
              <p:nvPr/>
            </p:nvSpPr>
            <p:spPr>
              <a:xfrm>
                <a:off x="9658422" y="3426424"/>
                <a:ext cx="1397234" cy="601175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Indicate Reusability</a:t>
                </a:r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7D35E3D7-AC76-42F8-AF22-7FEC1E2C1481}"/>
                  </a:ext>
                </a:extLst>
              </p:cNvPr>
              <p:cNvCxnSpPr>
                <a:cxnSpLocks/>
                <a:stCxn id="46" idx="2"/>
                <a:endCxn id="64" idx="0"/>
              </p:cNvCxnSpPr>
              <p:nvPr/>
            </p:nvCxnSpPr>
            <p:spPr>
              <a:xfrm>
                <a:off x="10357039" y="3045333"/>
                <a:ext cx="0" cy="38109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8697C09-CDA1-48A1-BF43-0504C660D68F}"/>
              </a:ext>
            </a:extLst>
          </p:cNvPr>
          <p:cNvGrpSpPr/>
          <p:nvPr/>
        </p:nvGrpSpPr>
        <p:grpSpPr>
          <a:xfrm>
            <a:off x="796487" y="3049808"/>
            <a:ext cx="2701621" cy="977790"/>
            <a:chOff x="796487" y="3049808"/>
            <a:chExt cx="2701621" cy="97779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588A38F-D619-44AF-B53B-56F9AD9B0EAE}"/>
                </a:ext>
              </a:extLst>
            </p:cNvPr>
            <p:cNvSpPr/>
            <p:nvPr/>
          </p:nvSpPr>
          <p:spPr>
            <a:xfrm>
              <a:off x="2333986" y="3426424"/>
              <a:ext cx="1164122" cy="60117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Support Mass</a:t>
              </a:r>
              <a:endParaRPr lang="en-US" sz="160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2621B76-457F-471C-BA16-6CCB511D73CA}"/>
                </a:ext>
              </a:extLst>
            </p:cNvPr>
            <p:cNvSpPr/>
            <p:nvPr/>
          </p:nvSpPr>
          <p:spPr>
            <a:xfrm>
              <a:off x="796487" y="3426424"/>
              <a:ext cx="1164123" cy="60117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Absorb Shock</a:t>
              </a:r>
            </a:p>
          </p:txBody>
        </p:sp>
        <p:cxnSp>
          <p:nvCxnSpPr>
            <p:cNvPr id="51" name="Connector: Elbow 50">
              <a:extLst>
                <a:ext uri="{FF2B5EF4-FFF2-40B4-BE49-F238E27FC236}">
                  <a16:creationId xmlns:a16="http://schemas.microsoft.com/office/drawing/2014/main" id="{65B4E48E-08F9-42F7-8A07-0882DF091F90}"/>
                </a:ext>
              </a:extLst>
            </p:cNvPr>
            <p:cNvCxnSpPr>
              <a:cxnSpLocks/>
              <a:stCxn id="48" idx="2"/>
              <a:endCxn id="47" idx="0"/>
            </p:cNvCxnSpPr>
            <p:nvPr/>
          </p:nvCxnSpPr>
          <p:spPr>
            <a:xfrm rot="5400000">
              <a:off x="1574975" y="2853383"/>
              <a:ext cx="376616" cy="769467"/>
            </a:xfrm>
            <a:prstGeom prst="bentConnector3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or: Elbow 51">
              <a:extLst>
                <a:ext uri="{FF2B5EF4-FFF2-40B4-BE49-F238E27FC236}">
                  <a16:creationId xmlns:a16="http://schemas.microsoft.com/office/drawing/2014/main" id="{04B233E4-09BA-4204-B034-2F1FFDF1EFA7}"/>
                </a:ext>
              </a:extLst>
            </p:cNvPr>
            <p:cNvCxnSpPr>
              <a:cxnSpLocks/>
              <a:stCxn id="48" idx="2"/>
              <a:endCxn id="45" idx="0"/>
            </p:cNvCxnSpPr>
            <p:nvPr/>
          </p:nvCxnSpPr>
          <p:spPr>
            <a:xfrm rot="16200000" flipH="1">
              <a:off x="2343723" y="2854100"/>
              <a:ext cx="376616" cy="768031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6533B3C-D03F-43E1-94E0-021C106AD357}"/>
              </a:ext>
            </a:extLst>
          </p:cNvPr>
          <p:cNvGrpSpPr/>
          <p:nvPr/>
        </p:nvGrpSpPr>
        <p:grpSpPr>
          <a:xfrm>
            <a:off x="6718071" y="4970027"/>
            <a:ext cx="2444217" cy="938214"/>
            <a:chOff x="6718071" y="4980822"/>
            <a:chExt cx="2444217" cy="93821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B7560B5-B079-4A8A-8258-E82DF2172110}"/>
                </a:ext>
              </a:extLst>
            </p:cNvPr>
            <p:cNvSpPr/>
            <p:nvPr/>
          </p:nvSpPr>
          <p:spPr>
            <a:xfrm>
              <a:off x="6718071" y="5317862"/>
              <a:ext cx="1080790" cy="60117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ysClr val="windowText" lastClr="000000"/>
                  </a:solidFill>
                </a:rPr>
                <a:t>Dissipate Energy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E5E8374-3E74-4673-A4BC-57125257B9F6}"/>
                </a:ext>
              </a:extLst>
            </p:cNvPr>
            <p:cNvSpPr/>
            <p:nvPr/>
          </p:nvSpPr>
          <p:spPr>
            <a:xfrm>
              <a:off x="8081498" y="5317861"/>
              <a:ext cx="1080790" cy="60117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Store Energy</a:t>
              </a:r>
            </a:p>
          </p:txBody>
        </p:sp>
        <p:cxnSp>
          <p:nvCxnSpPr>
            <p:cNvPr id="56" name="Connector: Elbow 55">
              <a:extLst>
                <a:ext uri="{FF2B5EF4-FFF2-40B4-BE49-F238E27FC236}">
                  <a16:creationId xmlns:a16="http://schemas.microsoft.com/office/drawing/2014/main" id="{8F018769-235D-46DF-A471-F60E22352666}"/>
                </a:ext>
              </a:extLst>
            </p:cNvPr>
            <p:cNvCxnSpPr>
              <a:cxnSpLocks/>
              <a:stCxn id="43" idx="2"/>
              <a:endCxn id="39" idx="0"/>
            </p:cNvCxnSpPr>
            <p:nvPr/>
          </p:nvCxnSpPr>
          <p:spPr>
            <a:xfrm rot="5400000">
              <a:off x="7420803" y="4818486"/>
              <a:ext cx="337039" cy="661712"/>
            </a:xfrm>
            <a:prstGeom prst="bentConnector3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or: Elbow 56">
              <a:extLst>
                <a:ext uri="{FF2B5EF4-FFF2-40B4-BE49-F238E27FC236}">
                  <a16:creationId xmlns:a16="http://schemas.microsoft.com/office/drawing/2014/main" id="{5EE9BF91-1C16-48BF-BE29-B31882314483}"/>
                </a:ext>
              </a:extLst>
            </p:cNvPr>
            <p:cNvCxnSpPr>
              <a:cxnSpLocks/>
              <a:stCxn id="43" idx="2"/>
              <a:endCxn id="42" idx="0"/>
            </p:cNvCxnSpPr>
            <p:nvPr/>
          </p:nvCxnSpPr>
          <p:spPr>
            <a:xfrm rot="16200000" flipH="1">
              <a:off x="8102516" y="4798484"/>
              <a:ext cx="337038" cy="701715"/>
            </a:xfrm>
            <a:prstGeom prst="bentConnector3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780177-9745-4D34-9124-DB6BDED1A948}"/>
              </a:ext>
            </a:extLst>
          </p:cNvPr>
          <p:cNvGrpSpPr/>
          <p:nvPr/>
        </p:nvGrpSpPr>
        <p:grpSpPr>
          <a:xfrm>
            <a:off x="3538873" y="4970027"/>
            <a:ext cx="1935058" cy="938215"/>
            <a:chOff x="3538873" y="4980822"/>
            <a:chExt cx="1935058" cy="93821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B6CA8EAB-225C-4C4F-A875-8D2E00658279}"/>
                </a:ext>
              </a:extLst>
            </p:cNvPr>
            <p:cNvSpPr/>
            <p:nvPr/>
          </p:nvSpPr>
          <p:spPr>
            <a:xfrm>
              <a:off x="3538873" y="5317863"/>
              <a:ext cx="1935058" cy="60117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Prevent Excessive Rebound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2157913B-D7C7-48ED-91CC-C60ECA95FADC}"/>
                </a:ext>
              </a:extLst>
            </p:cNvPr>
            <p:cNvCxnSpPr>
              <a:cxnSpLocks/>
              <a:stCxn id="41" idx="2"/>
              <a:endCxn id="44" idx="0"/>
            </p:cNvCxnSpPr>
            <p:nvPr/>
          </p:nvCxnSpPr>
          <p:spPr>
            <a:xfrm flipH="1">
              <a:off x="4506402" y="4980822"/>
              <a:ext cx="1" cy="337041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264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8A5E7-21D6-4FD6-93A3-60548A68F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911" y="945491"/>
            <a:ext cx="5064889" cy="996950"/>
          </a:xfrm>
        </p:spPr>
        <p:txBody>
          <a:bodyPr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A8F9B1-F7D6-4CB9-BD32-1AD588ACC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T515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BB6B0-1856-459A-B174-7425F921E4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285BFD-B9D6-45A8-93B9-12E4CACCAD4E}"/>
              </a:ext>
            </a:extLst>
          </p:cNvPr>
          <p:cNvSpPr/>
          <p:nvPr/>
        </p:nvSpPr>
        <p:spPr>
          <a:xfrm>
            <a:off x="4429409" y="5728170"/>
            <a:ext cx="3333181" cy="137289"/>
          </a:xfrm>
          <a:prstGeom prst="roundRect">
            <a:avLst>
              <a:gd name="adj" fmla="val 26583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View of Apollo 14 Lunar Module on the Moon</a:t>
            </a:r>
          </a:p>
        </p:txBody>
      </p:sp>
      <p:pic>
        <p:nvPicPr>
          <p:cNvPr id="8" name="Graphic 7" descr="Subtitles">
            <a:extLst>
              <a:ext uri="{FF2B5EF4-FFF2-40B4-BE49-F238E27FC236}">
                <a16:creationId xmlns:a16="http://schemas.microsoft.com/office/drawing/2014/main" id="{6603CA9B-5F8D-4D19-A84B-57829D321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0" y="5579344"/>
            <a:ext cx="482007" cy="43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F00EE-7E28-43B2-9371-529761A8DF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5176BD-56EA-430C-901A-7BA6CB70D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6C9865-C980-4660-9FCF-A367977BF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C3914D-DF16-4CEA-89BB-5E033FE1E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549147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044B-5905-4281-92FC-44BBF5F7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 Up Assumptions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2B60D-0DD0-4BE6-8A20-A9FA3C50E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maximum landing angle is assumed to be 10 degrees.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 is assumed that the device will only operate in the vacuum of space. 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 is assumed that the attachment points for the legs will be provided by the sponsor. 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 is assumed that the lunar lander module will have four legs. 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 is assumed that the mass of the lunar lander will 25 metric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tonnes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 is assumed that the maximum landing speed will be 3.048 m/s (10ft/s). 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 is assumed that the device will be subjected a temperature range of -280F to 280F.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0B1A9-80FA-4E41-A7CB-5AC6799A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58168-25A5-44B9-8B52-325E19CB1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Graphic 6" descr="Back">
            <a:hlinkClick r:id="rId2" action="ppaction://hlinksldjump"/>
            <a:extLst>
              <a:ext uri="{FF2B5EF4-FFF2-40B4-BE49-F238E27FC236}">
                <a16:creationId xmlns:a16="http://schemas.microsoft.com/office/drawing/2014/main" id="{ECFDB29D-47A2-4A6B-A499-EA3E83794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1726" y="51605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0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044B-5905-4281-92FC-44BBF5F7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Customer Needs 1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0B1A9-80FA-4E41-A7CB-5AC6799A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58168-25A5-44B9-8B52-325E19CB1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123878B8-C0F4-45B5-A5EB-EB4737B32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395399"/>
              </p:ext>
            </p:extLst>
          </p:nvPr>
        </p:nvGraphicFramePr>
        <p:xfrm>
          <a:off x="2287621" y="1459353"/>
          <a:ext cx="7616758" cy="43571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59342">
                  <a:extLst>
                    <a:ext uri="{9D8B030D-6E8A-4147-A177-3AD203B41FA5}">
                      <a16:colId xmlns:a16="http://schemas.microsoft.com/office/drawing/2014/main" val="3586059257"/>
                    </a:ext>
                  </a:extLst>
                </a:gridCol>
                <a:gridCol w="2518496">
                  <a:extLst>
                    <a:ext uri="{9D8B030D-6E8A-4147-A177-3AD203B41FA5}">
                      <a16:colId xmlns:a16="http://schemas.microsoft.com/office/drawing/2014/main" val="3569655033"/>
                    </a:ext>
                  </a:extLst>
                </a:gridCol>
                <a:gridCol w="2538920">
                  <a:extLst>
                    <a:ext uri="{9D8B030D-6E8A-4147-A177-3AD203B41FA5}">
                      <a16:colId xmlns:a16="http://schemas.microsoft.com/office/drawing/2014/main" val="217075031"/>
                    </a:ext>
                  </a:extLst>
                </a:gridCol>
              </a:tblGrid>
              <a:tr h="2098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</a:rPr>
                        <a:t>Question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</a:rPr>
                        <a:t>Customer Response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</a:rPr>
                        <a:t>Interpreted Need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719429"/>
                  </a:ext>
                </a:extLst>
              </a:tr>
              <a:tr h="195730"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How many uses will be considered reusable?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 many as possible.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1) The product can be used indefinitely.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866607"/>
                  </a:ext>
                </a:extLst>
              </a:tr>
              <a:tr h="426617"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are aspects of the current product that are positive?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 Apollo struts were lightweight.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2) The product is lightweight.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9180236"/>
                  </a:ext>
                </a:extLst>
              </a:tr>
              <a:tr h="426617"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are aspects of the current product that are negative?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They could only be used once and were left behind on the moon.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3) The product can be sent to the moon and used repeatedly.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364464"/>
                  </a:ext>
                </a:extLst>
              </a:tr>
              <a:tr h="426617"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Will the project return to Earth?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4) The product will not return to Earth in between trips.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931594"/>
                  </a:ext>
                </a:extLst>
              </a:tr>
              <a:tr h="426617"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How often should maintenance be performed on the product?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at all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5) No routine maintenance is necessary.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176160"/>
                  </a:ext>
                </a:extLst>
              </a:tr>
              <a:tr h="426617"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What does the project brief mean when it says “hop”?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Module will transition between sites on the lunar surface.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fontAlgn="base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6) Shock absorber dynamic qualities does not change or diminish after an impact.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338825"/>
                  </a:ext>
                </a:extLst>
              </a:tr>
            </a:tbl>
          </a:graphicData>
        </a:graphic>
      </p:graphicFrame>
      <p:pic>
        <p:nvPicPr>
          <p:cNvPr id="16" name="Graphic 15" descr="Back">
            <a:hlinkClick r:id="rId2" action="ppaction://hlinksldjump"/>
            <a:extLst>
              <a:ext uri="{FF2B5EF4-FFF2-40B4-BE49-F238E27FC236}">
                <a16:creationId xmlns:a16="http://schemas.microsoft.com/office/drawing/2014/main" id="{29744D74-7FB3-4169-B1CF-809DCD505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1726" y="5160524"/>
            <a:ext cx="914400" cy="914400"/>
          </a:xfrm>
          <a:prstGeom prst="rect">
            <a:avLst/>
          </a:prstGeom>
        </p:spPr>
      </p:pic>
      <p:pic>
        <p:nvPicPr>
          <p:cNvPr id="18" name="Graphic 17" descr="Back">
            <a:hlinkClick r:id="rId5" action="ppaction://hlinksldjump"/>
            <a:extLst>
              <a:ext uri="{FF2B5EF4-FFF2-40B4-BE49-F238E27FC236}">
                <a16:creationId xmlns:a16="http://schemas.microsoft.com/office/drawing/2014/main" id="{100433FF-BB36-4CF3-BD9C-426AD6A15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277601" y="5160524"/>
            <a:ext cx="9143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24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044B-5905-4281-92FC-44BBF5F7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Customer Needs 2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0B1A9-80FA-4E41-A7CB-5AC6799A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58168-25A5-44B9-8B52-325E19CB1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123878B8-C0F4-45B5-A5EB-EB4737B32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33820"/>
              </p:ext>
            </p:extLst>
          </p:nvPr>
        </p:nvGraphicFramePr>
        <p:xfrm>
          <a:off x="2287621" y="1996440"/>
          <a:ext cx="7616758" cy="2865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59342">
                  <a:extLst>
                    <a:ext uri="{9D8B030D-6E8A-4147-A177-3AD203B41FA5}">
                      <a16:colId xmlns:a16="http://schemas.microsoft.com/office/drawing/2014/main" val="3586059257"/>
                    </a:ext>
                  </a:extLst>
                </a:gridCol>
                <a:gridCol w="2518496">
                  <a:extLst>
                    <a:ext uri="{9D8B030D-6E8A-4147-A177-3AD203B41FA5}">
                      <a16:colId xmlns:a16="http://schemas.microsoft.com/office/drawing/2014/main" val="3569655033"/>
                    </a:ext>
                  </a:extLst>
                </a:gridCol>
                <a:gridCol w="2538920">
                  <a:extLst>
                    <a:ext uri="{9D8B030D-6E8A-4147-A177-3AD203B41FA5}">
                      <a16:colId xmlns:a16="http://schemas.microsoft.com/office/drawing/2014/main" val="217075031"/>
                    </a:ext>
                  </a:extLst>
                </a:gridCol>
              </a:tblGrid>
              <a:tr h="2098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</a:rPr>
                        <a:t>Question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</a:rPr>
                        <a:t>Customer Response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</a:rPr>
                        <a:t>Interpreted Need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719429"/>
                  </a:ext>
                </a:extLst>
              </a:tr>
              <a:tr h="19573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effectLst/>
                          <a:latin typeface="Times New Roman" panose="02020603050405020304" pitchFamily="18" charset="0"/>
                        </a:rPr>
                        <a:t>Why are shock absorbers needed?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effectLst/>
                          <a:latin typeface="Times New Roman" panose="02020603050405020304" pitchFamily="18" charset="0"/>
                        </a:rPr>
                        <a:t>To reduce the impact velocity of the lander to a comfortable level.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dirty="0">
                          <a:effectLst/>
                          <a:latin typeface="Times New Roman" panose="02020603050405020304" pitchFamily="18" charset="0"/>
                        </a:rPr>
                        <a:t>7) Shock absorbers are needed to safely slow the lunar lander impact.</a:t>
                      </a:r>
                      <a:endParaRPr lang="en-US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866607"/>
                  </a:ext>
                </a:extLst>
              </a:tr>
              <a:tr h="42661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effectLst/>
                          <a:latin typeface="Times New Roman" panose="02020603050405020304" pitchFamily="18" charset="0"/>
                        </a:rPr>
                        <a:t>What tools will be needed for maintenance?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effectLst/>
                          <a:latin typeface="Times New Roman" panose="02020603050405020304" pitchFamily="18" charset="0"/>
                        </a:rPr>
                        <a:t>As few tools (light weight) as possible.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effectLst/>
                          <a:latin typeface="Times New Roman" panose="02020603050405020304" pitchFamily="18" charset="0"/>
                        </a:rPr>
                        <a:t>8) Multiple components can be fixed by the same tool. 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9180236"/>
                  </a:ext>
                </a:extLst>
              </a:tr>
              <a:tr h="42661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effectLst/>
                          <a:latin typeface="Times New Roman" panose="02020603050405020304" pitchFamily="18" charset="0"/>
                        </a:rPr>
                        <a:t>What is the maximum landing speed of the lunar lander?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effectLst/>
                          <a:latin typeface="Times New Roman" panose="02020603050405020304" pitchFamily="18" charset="0"/>
                        </a:rPr>
                        <a:t>10 feet per second.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effectLst/>
                          <a:latin typeface="Times New Roman" panose="02020603050405020304" pitchFamily="18" charset="0"/>
                        </a:rPr>
                        <a:t>9) The product can handle an impact speed of 10 feet per second. 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364464"/>
                  </a:ext>
                </a:extLst>
              </a:tr>
              <a:tr h="42661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effectLst/>
                          <a:latin typeface="Times New Roman" panose="02020603050405020304" pitchFamily="18" charset="0"/>
                        </a:rPr>
                        <a:t>How many legs are on the module?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effectLst/>
                          <a:latin typeface="Times New Roman" panose="02020603050405020304" pitchFamily="18" charset="0"/>
                        </a:rPr>
                        <a:t>4 legs.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effectLst/>
                          <a:latin typeface="Times New Roman" panose="02020603050405020304" pitchFamily="18" charset="0"/>
                        </a:rPr>
                        <a:t>10) Each of the four legs will have a shock absorber component. 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931594"/>
                  </a:ext>
                </a:extLst>
              </a:tr>
              <a:tr h="42661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effectLst/>
                          <a:latin typeface="Times New Roman" panose="02020603050405020304" pitchFamily="18" charset="0"/>
                        </a:rPr>
                        <a:t>How massive is the lunar module?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effectLst/>
                          <a:latin typeface="Times New Roman" panose="02020603050405020304" pitchFamily="18" charset="0"/>
                        </a:rPr>
                        <a:t>About twice as much as the Apollo lander.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effectLst/>
                          <a:latin typeface="Times New Roman" panose="02020603050405020304" pitchFamily="18" charset="0"/>
                        </a:rPr>
                        <a:t>11) The product can support 32,800 kg. 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176160"/>
                  </a:ext>
                </a:extLst>
              </a:tr>
              <a:tr h="42661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effectLst/>
                          <a:latin typeface="Times New Roman" panose="02020603050405020304" pitchFamily="18" charset="0"/>
                        </a:rPr>
                        <a:t>Will the legs need to be load bearing on the Earth?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effectLst/>
                          <a:latin typeface="Times New Roman" panose="02020603050405020304" pitchFamily="18" charset="0"/>
                        </a:rPr>
                        <a:t>No.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dirty="0">
                          <a:effectLst/>
                          <a:latin typeface="Times New Roman" panose="02020603050405020304" pitchFamily="18" charset="0"/>
                        </a:rPr>
                        <a:t>12) The legs are only required to bear load under lunar gravity.  </a:t>
                      </a:r>
                      <a:endParaRPr lang="en-US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338825"/>
                  </a:ext>
                </a:extLst>
              </a:tr>
            </a:tbl>
          </a:graphicData>
        </a:graphic>
      </p:graphicFrame>
      <p:pic>
        <p:nvPicPr>
          <p:cNvPr id="16" name="Graphic 15" descr="Back">
            <a:hlinkClick r:id="rId2" action="ppaction://hlinksldjump"/>
            <a:extLst>
              <a:ext uri="{FF2B5EF4-FFF2-40B4-BE49-F238E27FC236}">
                <a16:creationId xmlns:a16="http://schemas.microsoft.com/office/drawing/2014/main" id="{29744D74-7FB3-4169-B1CF-809DCD505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1726" y="51605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91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044B-5905-4281-92FC-44BBF5F7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Back Up Functional Decomp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0B1A9-80FA-4E41-A7CB-5AC6799A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58168-25A5-44B9-8B52-325E19CB1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AC24BBE-C0A1-4517-AFF5-497C19FDC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22614"/>
              </p:ext>
            </p:extLst>
          </p:nvPr>
        </p:nvGraphicFramePr>
        <p:xfrm>
          <a:off x="134112" y="1532209"/>
          <a:ext cx="8494939" cy="3793582"/>
        </p:xfrm>
        <a:graphic>
          <a:graphicData uri="http://schemas.openxmlformats.org/drawingml/2006/table">
            <a:tbl>
              <a:tblPr/>
              <a:tblGrid>
                <a:gridCol w="1132658">
                  <a:extLst>
                    <a:ext uri="{9D8B030D-6E8A-4147-A177-3AD203B41FA5}">
                      <a16:colId xmlns:a16="http://schemas.microsoft.com/office/drawing/2014/main" val="4262311299"/>
                    </a:ext>
                  </a:extLst>
                </a:gridCol>
                <a:gridCol w="674202">
                  <a:extLst>
                    <a:ext uri="{9D8B030D-6E8A-4147-A177-3AD203B41FA5}">
                      <a16:colId xmlns:a16="http://schemas.microsoft.com/office/drawing/2014/main" val="334330796"/>
                    </a:ext>
                  </a:extLst>
                </a:gridCol>
                <a:gridCol w="647233">
                  <a:extLst>
                    <a:ext uri="{9D8B030D-6E8A-4147-A177-3AD203B41FA5}">
                      <a16:colId xmlns:a16="http://schemas.microsoft.com/office/drawing/2014/main" val="2390317700"/>
                    </a:ext>
                  </a:extLst>
                </a:gridCol>
                <a:gridCol w="647233">
                  <a:extLst>
                    <a:ext uri="{9D8B030D-6E8A-4147-A177-3AD203B41FA5}">
                      <a16:colId xmlns:a16="http://schemas.microsoft.com/office/drawing/2014/main" val="1658659895"/>
                    </a:ext>
                  </a:extLst>
                </a:gridCol>
                <a:gridCol w="674202">
                  <a:extLst>
                    <a:ext uri="{9D8B030D-6E8A-4147-A177-3AD203B41FA5}">
                      <a16:colId xmlns:a16="http://schemas.microsoft.com/office/drawing/2014/main" val="1939500868"/>
                    </a:ext>
                  </a:extLst>
                </a:gridCol>
                <a:gridCol w="1712473">
                  <a:extLst>
                    <a:ext uri="{9D8B030D-6E8A-4147-A177-3AD203B41FA5}">
                      <a16:colId xmlns:a16="http://schemas.microsoft.com/office/drawing/2014/main" val="2666678078"/>
                    </a:ext>
                  </a:extLst>
                </a:gridCol>
                <a:gridCol w="674202">
                  <a:extLst>
                    <a:ext uri="{9D8B030D-6E8A-4147-A177-3AD203B41FA5}">
                      <a16:colId xmlns:a16="http://schemas.microsoft.com/office/drawing/2014/main" val="3341762880"/>
                    </a:ext>
                  </a:extLst>
                </a:gridCol>
                <a:gridCol w="647233">
                  <a:extLst>
                    <a:ext uri="{9D8B030D-6E8A-4147-A177-3AD203B41FA5}">
                      <a16:colId xmlns:a16="http://schemas.microsoft.com/office/drawing/2014/main" val="2625100772"/>
                    </a:ext>
                  </a:extLst>
                </a:gridCol>
                <a:gridCol w="647233">
                  <a:extLst>
                    <a:ext uri="{9D8B030D-6E8A-4147-A177-3AD203B41FA5}">
                      <a16:colId xmlns:a16="http://schemas.microsoft.com/office/drawing/2014/main" val="243438860"/>
                    </a:ext>
                  </a:extLst>
                </a:gridCol>
                <a:gridCol w="647233">
                  <a:extLst>
                    <a:ext uri="{9D8B030D-6E8A-4147-A177-3AD203B41FA5}">
                      <a16:colId xmlns:a16="http://schemas.microsoft.com/office/drawing/2014/main" val="2949515960"/>
                    </a:ext>
                  </a:extLst>
                </a:gridCol>
                <a:gridCol w="391037">
                  <a:extLst>
                    <a:ext uri="{9D8B030D-6E8A-4147-A177-3AD203B41FA5}">
                      <a16:colId xmlns:a16="http://schemas.microsoft.com/office/drawing/2014/main" val="2765398973"/>
                    </a:ext>
                  </a:extLst>
                </a:gridCol>
              </a:tblGrid>
              <a:tr h="444146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Functional Decomposition Cross Reference Table.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Rows more important than columns</a:t>
                      </a:r>
                    </a:p>
                  </a:txBody>
                  <a:tcPr marL="77425" marR="77425" marT="38712" marB="3871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498608"/>
                  </a:ext>
                </a:extLst>
              </a:tr>
              <a:tr h="60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Withstand Shock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Weight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Absorb Impact Energy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Dampen Vibrations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Prevent Excessive Rebound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Transform Energy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Dissipate Energy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Store Energy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Return to Origingal State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352328"/>
                  </a:ext>
                </a:extLst>
              </a:tr>
              <a:tr h="194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Withstand Shock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9985182"/>
                  </a:ext>
                </a:extLst>
              </a:tr>
              <a:tr h="194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Weight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0480960"/>
                  </a:ext>
                </a:extLst>
              </a:tr>
              <a:tr h="388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Absorb Impact Energy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609167"/>
                  </a:ext>
                </a:extLst>
              </a:tr>
              <a:tr h="388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Dampen Vibrations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692203"/>
                  </a:ext>
                </a:extLst>
              </a:tr>
              <a:tr h="38834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Prevent Excessive Rebound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3433176"/>
                  </a:ext>
                </a:extLst>
              </a:tr>
              <a:tr h="194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Transform Energy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596929"/>
                  </a:ext>
                </a:extLst>
              </a:tr>
              <a:tr h="194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Dissipate Energy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450404"/>
                  </a:ext>
                </a:extLst>
              </a:tr>
              <a:tr h="194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Store Energy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125725"/>
                  </a:ext>
                </a:extLst>
              </a:tr>
              <a:tr h="3964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Return to Origingal State</a:t>
                      </a:r>
                    </a:p>
                  </a:txBody>
                  <a:tcPr marL="8090" marR="8090" marT="80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428940"/>
                  </a:ext>
                </a:extLst>
              </a:tr>
              <a:tr h="2103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90" marR="8090" marT="8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90" marR="8090" marT="8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78707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B6ED4A6-D4A7-4479-952E-1794AC643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9187"/>
              </p:ext>
            </p:extLst>
          </p:nvPr>
        </p:nvGraphicFramePr>
        <p:xfrm>
          <a:off x="8794889" y="2090619"/>
          <a:ext cx="3262999" cy="2676762"/>
        </p:xfrm>
        <a:graphic>
          <a:graphicData uri="http://schemas.openxmlformats.org/drawingml/2006/table">
            <a:tbl>
              <a:tblPr/>
              <a:tblGrid>
                <a:gridCol w="921751">
                  <a:extLst>
                    <a:ext uri="{9D8B030D-6E8A-4147-A177-3AD203B41FA5}">
                      <a16:colId xmlns:a16="http://schemas.microsoft.com/office/drawing/2014/main" val="804183959"/>
                    </a:ext>
                  </a:extLst>
                </a:gridCol>
                <a:gridCol w="2341248">
                  <a:extLst>
                    <a:ext uri="{9D8B030D-6E8A-4147-A177-3AD203B41FA5}">
                      <a16:colId xmlns:a16="http://schemas.microsoft.com/office/drawing/2014/main" val="3284210646"/>
                    </a:ext>
                  </a:extLst>
                </a:gridCol>
              </a:tblGrid>
              <a:tr h="276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Function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21126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Absorb Impact Energy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2543337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Withstand Shock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728927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Weight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444325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Return to Original State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345350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Prevent Excessive Rebound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866261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Transform Energy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421112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Dampen Vibrations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986685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Dissipate Energy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453482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Store Energy</a:t>
                      </a:r>
                    </a:p>
                  </a:txBody>
                  <a:tcPr marL="11061" marR="11061" marT="110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731581"/>
                  </a:ext>
                </a:extLst>
              </a:tr>
            </a:tbl>
          </a:graphicData>
        </a:graphic>
      </p:graphicFrame>
      <p:pic>
        <p:nvPicPr>
          <p:cNvPr id="13" name="Graphic 12" descr="Back">
            <a:hlinkClick r:id="rId2" action="ppaction://hlinksldjump"/>
            <a:extLst>
              <a:ext uri="{FF2B5EF4-FFF2-40B4-BE49-F238E27FC236}">
                <a16:creationId xmlns:a16="http://schemas.microsoft.com/office/drawing/2014/main" id="{2BD0D396-30D1-46DE-A6FE-E184AD7F5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1726" y="51605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58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0903-8665-46FC-9645-E3682889E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NASA Colors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D4502E-80E2-4B89-86DF-D9B9026BE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83B32-2B2C-4833-B629-146AD9BE6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9307FE-967D-41E8-B48C-B72652F07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41" y="1737213"/>
            <a:ext cx="7346317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95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:a16="http://schemas.microsoft.com/office/drawing/2014/main" id="{E50F1F5C-4387-4580-8266-96503C4A7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160" y="-539965"/>
            <a:ext cx="2143760" cy="293949"/>
          </a:xfrm>
        </p:spPr>
        <p:txBody>
          <a:bodyPr>
            <a:norm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Team Members</a:t>
            </a:r>
          </a:p>
        </p:txBody>
      </p:sp>
      <p:sp>
        <p:nvSpPr>
          <p:cNvPr id="53" name="Slide Number Placeholder 3">
            <a:extLst>
              <a:ext uri="{FF2B5EF4-FFF2-40B4-BE49-F238E27FC236}">
                <a16:creationId xmlns:a16="http://schemas.microsoft.com/office/drawing/2014/main" id="{DFF1C092-968E-4942-A0B5-E183B46DC1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4780" y="6218238"/>
            <a:ext cx="502920" cy="365125"/>
          </a:xfrm>
        </p:spPr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DC8D0D16-A9C1-493E-8700-D01E4938F3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01" y="4550218"/>
            <a:ext cx="1828800" cy="840230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Josh Blank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Design Engineer</a:t>
            </a:r>
          </a:p>
        </p:txBody>
      </p:sp>
      <p:pic>
        <p:nvPicPr>
          <p:cNvPr id="55" name="Picture Placeholder 2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9B5BCB2-3418-41C1-9822-0B465061E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15708" y="1750546"/>
            <a:ext cx="18288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CFA25184-BE59-4098-A735-23B00A61A0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98654" y="4550218"/>
            <a:ext cx="1828800" cy="840230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Alex Noll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Mechanical Engineer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E9FD9074-51FC-44EF-B1A3-D0AF765B6C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64546" y="4550218"/>
            <a:ext cx="1828800" cy="840230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Matt Fowler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Systems Engineer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344DF651-3AC3-4CF4-B3C4-B61A2FC945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81600" y="4550218"/>
            <a:ext cx="1828800" cy="840230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Tristan Jenkins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Design Engineer</a:t>
            </a:r>
          </a:p>
        </p:txBody>
      </p:sp>
      <p:pic>
        <p:nvPicPr>
          <p:cNvPr id="59" name="Picture Placeholder 19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66467B3-C066-4EA1-8D25-6168DC733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4546" y="1750546"/>
            <a:ext cx="18288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0" name="Picture 6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D966D627-9BAF-4F5E-A4AC-85668C0F1C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" b="12"/>
          <a:stretch/>
        </p:blipFill>
        <p:spPr>
          <a:xfrm>
            <a:off x="5181600" y="1750546"/>
            <a:ext cx="18288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" name="Picture Placeholder 21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826B04B5-E502-4328-B80E-C6F45BE2A4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825" r="3518" b="3141"/>
          <a:stretch/>
        </p:blipFill>
        <p:spPr>
          <a:xfrm>
            <a:off x="7398654" y="1744437"/>
            <a:ext cx="1832569" cy="27350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2" name="Text Placeholder 13">
            <a:extLst>
              <a:ext uri="{FF2B5EF4-FFF2-40B4-BE49-F238E27FC236}">
                <a16:creationId xmlns:a16="http://schemas.microsoft.com/office/drawing/2014/main" id="{B7B013A1-ACB2-4C66-8204-4EB69B7FD77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615708" y="4550218"/>
            <a:ext cx="1828800" cy="840230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Melanie Porter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Dynamics Engineer</a:t>
            </a:r>
          </a:p>
        </p:txBody>
      </p:sp>
      <p:pic>
        <p:nvPicPr>
          <p:cNvPr id="63" name="Picture Placeholder 27" descr="A person lying on a bed&#10;&#10;Description automatically generated">
            <a:extLst>
              <a:ext uri="{FF2B5EF4-FFF2-40B4-BE49-F238E27FC236}">
                <a16:creationId xmlns:a16="http://schemas.microsoft.com/office/drawing/2014/main" id="{4F5A8CCD-04A2-4103-A1C6-FB226930FB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" t="23041" r="21685" b="12812"/>
          <a:stretch/>
        </p:blipFill>
        <p:spPr>
          <a:xfrm rot="5400000">
            <a:off x="290513" y="2219325"/>
            <a:ext cx="2743200" cy="182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D70C44-2E89-4694-9E7B-A180D514370B}"/>
              </a:ext>
            </a:extLst>
          </p:cNvPr>
          <p:cNvSpPr/>
          <p:nvPr/>
        </p:nvSpPr>
        <p:spPr>
          <a:xfrm>
            <a:off x="3239557" y="287826"/>
            <a:ext cx="5712885" cy="887505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Team Members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26C26E5-F4E5-4254-9DB1-9CE099DCE341}"/>
              </a:ext>
            </a:extLst>
          </p:cNvPr>
          <p:cNvSpPr txBox="1">
            <a:spLocks/>
          </p:cNvSpPr>
          <p:nvPr/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cs typeface="Arial"/>
              </a:rPr>
              <a:t>T515: </a:t>
            </a:r>
            <a:r>
              <a:rPr lang="en-US" sz="1400" dirty="0"/>
              <a:t>Alex Noll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54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D9FBBA9-7C98-4224-8618-4D223C042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836" y="685728"/>
            <a:ext cx="3392564" cy="2878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Sponsor &amp; Advisor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767287E-72E5-4EA4-ABA6-2433BA719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 dirty="0"/>
              <a:t>T515: Alex Noll</a:t>
            </a:r>
          </a:p>
          <a:p>
            <a:endParaRPr lang="en-US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7E6344C6-4783-4414-B7EC-EF9464925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B9E2E6-F5B5-43ED-A1A4-683A851ADA3E}"/>
              </a:ext>
            </a:extLst>
          </p:cNvPr>
          <p:cNvGrpSpPr/>
          <p:nvPr/>
        </p:nvGrpSpPr>
        <p:grpSpPr>
          <a:xfrm>
            <a:off x="4572000" y="3550076"/>
            <a:ext cx="3048000" cy="1524000"/>
            <a:chOff x="3810000" y="2667000"/>
            <a:chExt cx="3048000" cy="1524000"/>
          </a:xfrm>
        </p:grpSpPr>
        <p:pic>
          <p:nvPicPr>
            <p:cNvPr id="20" name="Picture 2" descr="FSU seal">
              <a:extLst>
                <a:ext uri="{FF2B5EF4-FFF2-40B4-BE49-F238E27FC236}">
                  <a16:creationId xmlns:a16="http://schemas.microsoft.com/office/drawing/2014/main" id="{57695C46-488D-461F-87F8-BA701D855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2667000"/>
              <a:ext cx="1524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MU seal">
              <a:extLst>
                <a:ext uri="{FF2B5EF4-FFF2-40B4-BE49-F238E27FC236}">
                  <a16:creationId xmlns:a16="http://schemas.microsoft.com/office/drawing/2014/main" id="{E293EB4E-E39B-479B-B04E-2CF36DC07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2667000"/>
              <a:ext cx="1524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F883B84-8549-41D0-B094-72A83D0A25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33" t="-413" r="12500" b="740"/>
          <a:stretch/>
        </p:blipFill>
        <p:spPr>
          <a:xfrm>
            <a:off x="1955868" y="1272075"/>
            <a:ext cx="2567377" cy="3464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12" descr="A person wearing glasses&#10;&#10;Description automatically generated">
            <a:extLst>
              <a:ext uri="{FF2B5EF4-FFF2-40B4-BE49-F238E27FC236}">
                <a16:creationId xmlns:a16="http://schemas.microsoft.com/office/drawing/2014/main" id="{1244359F-9191-4DBC-896B-47DC4EBA3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865" y="1265013"/>
            <a:ext cx="2567377" cy="347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A picture containing clock&#10;&#10;Description automatically generated">
            <a:extLst>
              <a:ext uri="{FF2B5EF4-FFF2-40B4-BE49-F238E27FC236}">
                <a16:creationId xmlns:a16="http://schemas.microsoft.com/office/drawing/2014/main" id="{EF2D24A4-1E02-4E46-B1DA-9F760381A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844" y="2068717"/>
            <a:ext cx="3479481" cy="17397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19A5A8-6EDA-40E8-8A04-6AB9E47F67E6}"/>
              </a:ext>
            </a:extLst>
          </p:cNvPr>
          <p:cNvSpPr/>
          <p:nvPr/>
        </p:nvSpPr>
        <p:spPr>
          <a:xfrm>
            <a:off x="3239557" y="287826"/>
            <a:ext cx="5712885" cy="887505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</a:rPr>
              <a:t>Sponsor &amp; Advisor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95E379-E109-49B2-B364-1C5B83F5D973}"/>
              </a:ext>
            </a:extLst>
          </p:cNvPr>
          <p:cNvSpPr/>
          <p:nvPr/>
        </p:nvSpPr>
        <p:spPr>
          <a:xfrm>
            <a:off x="1768094" y="4779957"/>
            <a:ext cx="3151018" cy="1104489"/>
          </a:xfrm>
          <a:prstGeom prst="roundRect">
            <a:avLst>
              <a:gd name="adj" fmla="val 26583"/>
            </a:avLst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Project Sponsor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Rachel McCauley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>
                <a:solidFill>
                  <a:schemeClr val="bg1"/>
                </a:solidFill>
              </a:rPr>
              <a:t>MSFC Advanced Concepts Deputy Manager at NASA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D7EF38-F1AF-43DC-AE9A-223458D1A02D}"/>
              </a:ext>
            </a:extLst>
          </p:cNvPr>
          <p:cNvSpPr/>
          <p:nvPr/>
        </p:nvSpPr>
        <p:spPr>
          <a:xfrm>
            <a:off x="7258045" y="4779957"/>
            <a:ext cx="3151018" cy="1104489"/>
          </a:xfrm>
          <a:prstGeom prst="roundRect">
            <a:avLst>
              <a:gd name="adj" fmla="val 26583"/>
            </a:avLst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Academic Advisor</a:t>
            </a:r>
          </a:p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Keith Larson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Teaching Faculty I</a:t>
            </a:r>
          </a:p>
        </p:txBody>
      </p:sp>
    </p:spTree>
    <p:extLst>
      <p:ext uri="{BB962C8B-B14F-4D97-AF65-F5344CB8AC3E}">
        <p14:creationId xmlns:p14="http://schemas.microsoft.com/office/powerpoint/2010/main" val="42599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34746-087A-4EBB-8FE4-B3D7CF246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0648"/>
            <a:ext cx="10515600" cy="42941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+mn-lt"/>
                <a:cs typeface="Calibri"/>
              </a:rPr>
              <a:t>To design a reusable device for the human lander system that will dissipate the impact energy in such a way that it does not damage the vessel or occupants. </a:t>
            </a:r>
            <a:endParaRPr lang="en-US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BD965-78D7-4949-9FA5-D2B59D6D34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T515: </a:t>
            </a:r>
            <a:r>
              <a:rPr lang="en-US" dirty="0"/>
              <a:t>Alex Noll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8DBCC-3129-47DE-BB9C-CC575363ED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1" name="Graphic 10" descr="Rocket">
            <a:extLst>
              <a:ext uri="{FF2B5EF4-FFF2-40B4-BE49-F238E27FC236}">
                <a16:creationId xmlns:a16="http://schemas.microsoft.com/office/drawing/2014/main" id="{57639787-FBA1-444C-9FD4-E9C575366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99580">
            <a:off x="33451" y="1970356"/>
            <a:ext cx="2329748" cy="2329748"/>
          </a:xfrm>
          <a:prstGeom prst="rect">
            <a:avLst/>
          </a:prstGeom>
        </p:spPr>
      </p:pic>
      <p:pic>
        <p:nvPicPr>
          <p:cNvPr id="10" name="Graphic 9" descr="Rocket">
            <a:extLst>
              <a:ext uri="{FF2B5EF4-FFF2-40B4-BE49-F238E27FC236}">
                <a16:creationId xmlns:a16="http://schemas.microsoft.com/office/drawing/2014/main" id="{BE992B2B-94B8-4CD8-B7AE-C18295AB5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2928540" y="4057862"/>
            <a:ext cx="2329748" cy="232974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E12A79-C346-41C2-815A-1E209788201C}"/>
              </a:ext>
            </a:extLst>
          </p:cNvPr>
          <p:cNvSpPr/>
          <p:nvPr/>
        </p:nvSpPr>
        <p:spPr>
          <a:xfrm>
            <a:off x="4280132" y="287826"/>
            <a:ext cx="3749233" cy="887505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Objective</a:t>
            </a:r>
          </a:p>
        </p:txBody>
      </p:sp>
    </p:spTree>
    <p:extLst>
      <p:ext uri="{BB962C8B-B14F-4D97-AF65-F5344CB8AC3E}">
        <p14:creationId xmlns:p14="http://schemas.microsoft.com/office/powerpoint/2010/main" val="393636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1.03541 0.00277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71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6 -3.33333E-6 L -0.64245 -0.0430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20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A883FE-A641-4CC2-A155-0F73A449C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T515: Alex Noll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0C5A2-A90A-4523-AF77-1C7A5B0F8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3F158E9-2D69-4332-AADC-8459B03AA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673" y="3806175"/>
            <a:ext cx="2097555" cy="193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E4310E37-4623-42EC-AA12-EE869533C9D7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4171950" y="2774887"/>
            <a:ext cx="3763414" cy="1432618"/>
          </a:xfrm>
          <a:prstGeom prst="curvedConnector3">
            <a:avLst/>
          </a:prstGeom>
          <a:ln>
            <a:solidFill>
              <a:srgbClr val="FC3D2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6" descr="A picture containing photo, table, bowl, sitting&#10;&#10;Description automatically generated">
            <a:extLst>
              <a:ext uri="{FF2B5EF4-FFF2-40B4-BE49-F238E27FC236}">
                <a16:creationId xmlns:a16="http://schemas.microsoft.com/office/drawing/2014/main" id="{B34F141D-1ADA-4DAF-BB68-3B4D4A56E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05" b="90895" l="14125" r="84625">
                        <a14:foregroundMark x1="19625" y1="59877" x2="19625" y2="59877"/>
                        <a14:foregroundMark x1="32500" y1="67130" x2="32500" y2="67130"/>
                        <a14:foregroundMark x1="43500" y1="77932" x2="43500" y2="77932"/>
                        <a14:foregroundMark x1="45125" y1="69136" x2="45500" y2="65432"/>
                        <a14:foregroundMark x1="48750" y1="61111" x2="50000" y2="57407"/>
                        <a14:foregroundMark x1="54875" y1="51852" x2="54875" y2="51852"/>
                        <a14:foregroundMark x1="48000" y1="76235" x2="38375" y2="69907"/>
                        <a14:foregroundMark x1="36125" y1="75463" x2="49375" y2="90278"/>
                        <a14:foregroundMark x1="49375" y1="90278" x2="66459" y2="85877"/>
                        <a14:foregroundMark x1="66967" y1="85494" x2="78250" y2="69444"/>
                        <a14:foregroundMark x1="78250" y1="69444" x2="81375" y2="47531"/>
                        <a14:foregroundMark x1="81375" y1="47531" x2="76375" y2="25772"/>
                        <a14:foregroundMark x1="76375" y1="25772" x2="60625" y2="13580"/>
                        <a14:foregroundMark x1="60625" y1="13580" x2="42875" y2="9105"/>
                        <a14:foregroundMark x1="42875" y1="9105" x2="28625" y2="22222"/>
                        <a14:foregroundMark x1="28625" y1="22222" x2="20875" y2="41975"/>
                        <a14:foregroundMark x1="20875" y1="41975" x2="20625" y2="64043"/>
                        <a14:foregroundMark x1="20625" y1="64043" x2="25375" y2="69444"/>
                        <a14:foregroundMark x1="26750" y1="72685" x2="34500" y2="81481"/>
                        <a14:foregroundMark x1="36750" y1="85494" x2="53500" y2="87500"/>
                        <a14:foregroundMark x1="45750" y1="89815" x2="52875" y2="89506"/>
                        <a14:foregroundMark x1="80375" y1="63117" x2="82000" y2="40741"/>
                        <a14:foregroundMark x1="82000" y1="40741" x2="78125" y2="26389"/>
                        <a14:foregroundMark x1="83000" y1="58642" x2="82625" y2="45833"/>
                        <a14:foregroundMark x1="83625" y1="56636" x2="83625" y2="56636"/>
                        <a14:foregroundMark x1="84625" y1="55093" x2="84625" y2="55093"/>
                        <a14:foregroundMark x1="84000" y1="57407" x2="84000" y2="57407"/>
                        <a14:foregroundMark x1="79742" y1="69328" x2="77875" y2="72685"/>
                        <a14:foregroundMark x1="82046" y1="65184" x2="81884" y2="65475"/>
                        <a14:foregroundMark x1="83625" y1="62346" x2="82560" y2="64260"/>
                        <a14:foregroundMark x1="18614" y1="61883" x2="16235" y2="51495"/>
                        <a14:foregroundMark x1="19250" y1="64660" x2="18614" y2="61883"/>
                        <a14:foregroundMark x1="17221" y1="45372" x2="17375" y2="45525"/>
                        <a14:foregroundMark x1="34500" y1="12346" x2="29625" y2="17593"/>
                        <a14:foregroundMark x1="30875" y1="14352" x2="23547" y2="22200"/>
                        <a14:backgroundMark x1="82250" y1="70833" x2="82250" y2="70833"/>
                        <a14:backgroundMark x1="84125" y1="62191" x2="84000" y2="66667"/>
                        <a14:backgroundMark x1="84375" y1="65278" x2="81750" y2="71914"/>
                        <a14:backgroundMark x1="83250" y1="66204" x2="81000" y2="72222"/>
                        <a14:backgroundMark x1="82125" y1="70216" x2="79500" y2="75926"/>
                        <a14:backgroundMark x1="79125" y1="75154" x2="75875" y2="80710"/>
                        <a14:backgroundMark x1="75625" y1="80864" x2="70250" y2="87037"/>
                        <a14:backgroundMark x1="76250" y1="81481" x2="65625" y2="89506"/>
                        <a14:backgroundMark x1="58875" y1="91358" x2="46625" y2="93056"/>
                        <a14:backgroundMark x1="54500" y1="92593" x2="49375" y2="92901"/>
                        <a14:backgroundMark x1="31625" y1="87654" x2="35625" y2="88889"/>
                        <a14:backgroundMark x1="33000" y1="87963" x2="36375" y2="89352"/>
                        <a14:backgroundMark x1="34375" y1="87809" x2="34375" y2="87809"/>
                        <a14:backgroundMark x1="39875" y1="89969" x2="39875" y2="89969"/>
                        <a14:backgroundMark x1="34500" y1="87037" x2="34500" y2="87037"/>
                        <a14:backgroundMark x1="16875" y1="61883" x2="16875" y2="61883"/>
                        <a14:backgroundMark x1="18500" y1="66512" x2="18500" y2="66512"/>
                        <a14:backgroundMark x1="19750" y1="68673" x2="19750" y2="68673"/>
                        <a14:backgroundMark x1="18500" y1="66512" x2="18500" y2="66512"/>
                        <a14:backgroundMark x1="18500" y1="66049" x2="18750" y2="66512"/>
                        <a14:backgroundMark x1="19000" y1="67284" x2="19000" y2="67284"/>
                        <a14:backgroundMark x1="19250" y1="68364" x2="19250" y2="68364"/>
                        <a14:backgroundMark x1="20625" y1="71142" x2="20625" y2="71142"/>
                        <a14:backgroundMark x1="20875" y1="71605" x2="20875" y2="71605"/>
                        <a14:backgroundMark x1="19875" y1="70062" x2="19875" y2="70062"/>
                        <a14:backgroundMark x1="15250" y1="41667" x2="15250" y2="41667"/>
                        <a14:backgroundMark x1="14625" y1="42438" x2="14625" y2="42438"/>
                        <a14:backgroundMark x1="14000" y1="43210" x2="14000" y2="43210"/>
                        <a14:backgroundMark x1="14500" y1="43519" x2="14500" y2="43519"/>
                        <a14:backgroundMark x1="14625" y1="43827" x2="14625" y2="43827"/>
                        <a14:backgroundMark x1="14750" y1="43364" x2="14625" y2="43673"/>
                        <a14:backgroundMark x1="14875" y1="42901" x2="14875" y2="46605"/>
                        <a14:backgroundMark x1="15125" y1="44907" x2="14500" y2="51235"/>
                        <a14:backgroundMark x1="14250" y1="41667" x2="14125" y2="45988"/>
                        <a14:backgroundMark x1="22500" y1="21296" x2="19875" y2="25154"/>
                      </a14:backgroundRemoval>
                    </a14:imgEffect>
                  </a14:imgLayer>
                </a14:imgProps>
              </a:ext>
            </a:extLst>
          </a:blip>
          <a:srcRect l="14216" t="6452" r="14379" b="7661"/>
          <a:stretch/>
        </p:blipFill>
        <p:spPr>
          <a:xfrm>
            <a:off x="7935364" y="1820683"/>
            <a:ext cx="1958794" cy="19084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FDFB8F2-1D0E-44D2-A75D-DBE469235CCF}"/>
              </a:ext>
            </a:extLst>
          </p:cNvPr>
          <p:cNvGrpSpPr/>
          <p:nvPr/>
        </p:nvGrpSpPr>
        <p:grpSpPr>
          <a:xfrm>
            <a:off x="4372452" y="4036526"/>
            <a:ext cx="1725123" cy="1466150"/>
            <a:chOff x="3521450" y="1604148"/>
            <a:chExt cx="1725123" cy="1466150"/>
          </a:xfrm>
        </p:grpSpPr>
        <p:pic>
          <p:nvPicPr>
            <p:cNvPr id="8" name="Graphic 7" descr="School girl">
              <a:extLst>
                <a:ext uri="{FF2B5EF4-FFF2-40B4-BE49-F238E27FC236}">
                  <a16:creationId xmlns:a16="http://schemas.microsoft.com/office/drawing/2014/main" id="{016C72D3-070A-494B-B46A-1BBA487C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21450" y="2053923"/>
              <a:ext cx="1016375" cy="1016375"/>
            </a:xfrm>
            <a:prstGeom prst="rect">
              <a:avLst/>
            </a:prstGeom>
          </p:spPr>
        </p:pic>
        <p:pic>
          <p:nvPicPr>
            <p:cNvPr id="11" name="Graphic 10" descr="Muscular arm">
              <a:extLst>
                <a:ext uri="{FF2B5EF4-FFF2-40B4-BE49-F238E27FC236}">
                  <a16:creationId xmlns:a16="http://schemas.microsoft.com/office/drawing/2014/main" id="{85689BBE-07E3-49AC-ACD9-5BFEF376F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61534" y="2402165"/>
              <a:ext cx="914400" cy="58302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011086-0BD5-42A0-A02E-B0D6FE4BDED9}"/>
                </a:ext>
              </a:extLst>
            </p:cNvPr>
            <p:cNvSpPr/>
            <p:nvPr/>
          </p:nvSpPr>
          <p:spPr>
            <a:xfrm>
              <a:off x="3855782" y="1604148"/>
              <a:ext cx="1390791" cy="95410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8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C3D21"/>
                  </a:solidFill>
                </a:rPr>
                <a:t>2024</a:t>
              </a:r>
              <a:endParaRPr lang="en-US"/>
            </a:p>
            <a:p>
              <a:pPr algn="ctr"/>
              <a:r>
                <a:rPr lang="en-US" sz="28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C3D21"/>
                  </a:solidFill>
                </a:rPr>
                <a:t>1st</a:t>
              </a:r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B6FC09F-E6CB-458B-9A01-40BD32E84550}"/>
              </a:ext>
            </a:extLst>
          </p:cNvPr>
          <p:cNvGrpSpPr/>
          <p:nvPr/>
        </p:nvGrpSpPr>
        <p:grpSpPr>
          <a:xfrm>
            <a:off x="1132495" y="1711675"/>
            <a:ext cx="10380428" cy="480715"/>
            <a:chOff x="1132495" y="1550310"/>
            <a:chExt cx="10380428" cy="48071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CDF8AB0-5D27-4277-850D-1C9CC6DA31B8}"/>
                </a:ext>
              </a:extLst>
            </p:cNvPr>
            <p:cNvGrpSpPr/>
            <p:nvPr/>
          </p:nvGrpSpPr>
          <p:grpSpPr>
            <a:xfrm>
              <a:off x="1132495" y="1550310"/>
              <a:ext cx="351209" cy="339022"/>
              <a:chOff x="1924006" y="2841228"/>
              <a:chExt cx="1208086" cy="117535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E9CDA51-11E4-4053-B07C-5B0DDFEEF837}"/>
                  </a:ext>
                </a:extLst>
              </p:cNvPr>
              <p:cNvSpPr/>
              <p:nvPr/>
            </p:nvSpPr>
            <p:spPr>
              <a:xfrm>
                <a:off x="1924006" y="2841228"/>
                <a:ext cx="1208086" cy="1175354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39" name="Graphic 6" descr="List">
                <a:extLst>
                  <a:ext uri="{FF2B5EF4-FFF2-40B4-BE49-F238E27FC236}">
                    <a16:creationId xmlns:a16="http://schemas.microsoft.com/office/drawing/2014/main" id="{7A386D7B-0DF0-4D7D-B9FA-2B41E168C313}"/>
                  </a:ext>
                </a:extLst>
              </p:cNvPr>
              <p:cNvGrpSpPr/>
              <p:nvPr/>
            </p:nvGrpSpPr>
            <p:grpSpPr>
              <a:xfrm>
                <a:off x="2232772" y="3047905"/>
                <a:ext cx="590550" cy="762000"/>
                <a:chOff x="2232772" y="3047905"/>
                <a:chExt cx="590550" cy="762000"/>
              </a:xfrm>
            </p:grpSpPr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1D18680C-F5DB-4F58-B4A1-FFE5F644E24C}"/>
                    </a:ext>
                  </a:extLst>
                </p:cNvPr>
                <p:cNvSpPr/>
                <p:nvPr/>
              </p:nvSpPr>
              <p:spPr>
                <a:xfrm>
                  <a:off x="2232772" y="3047905"/>
                  <a:ext cx="590550" cy="762000"/>
                </a:xfrm>
                <a:custGeom>
                  <a:avLst/>
                  <a:gdLst>
                    <a:gd name="connsiteX0" fmla="*/ 57150 w 590550"/>
                    <a:gd name="connsiteY0" fmla="*/ 57150 h 762000"/>
                    <a:gd name="connsiteX1" fmla="*/ 533400 w 590550"/>
                    <a:gd name="connsiteY1" fmla="*/ 57150 h 762000"/>
                    <a:gd name="connsiteX2" fmla="*/ 533400 w 590550"/>
                    <a:gd name="connsiteY2" fmla="*/ 704850 h 762000"/>
                    <a:gd name="connsiteX3" fmla="*/ 57150 w 590550"/>
                    <a:gd name="connsiteY3" fmla="*/ 704850 h 762000"/>
                    <a:gd name="connsiteX4" fmla="*/ 57150 w 590550"/>
                    <a:gd name="connsiteY4" fmla="*/ 57150 h 762000"/>
                    <a:gd name="connsiteX5" fmla="*/ 0 w 590550"/>
                    <a:gd name="connsiteY5" fmla="*/ 762000 h 762000"/>
                    <a:gd name="connsiteX6" fmla="*/ 590550 w 590550"/>
                    <a:gd name="connsiteY6" fmla="*/ 762000 h 762000"/>
                    <a:gd name="connsiteX7" fmla="*/ 590550 w 590550"/>
                    <a:gd name="connsiteY7" fmla="*/ 0 h 762000"/>
                    <a:gd name="connsiteX8" fmla="*/ 0 w 590550"/>
                    <a:gd name="connsiteY8" fmla="*/ 0 h 762000"/>
                    <a:gd name="connsiteX9" fmla="*/ 0 w 590550"/>
                    <a:gd name="connsiteY9" fmla="*/ 762000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90550" h="762000">
                      <a:moveTo>
                        <a:pt x="57150" y="57150"/>
                      </a:moveTo>
                      <a:lnTo>
                        <a:pt x="533400" y="57150"/>
                      </a:lnTo>
                      <a:lnTo>
                        <a:pt x="533400" y="704850"/>
                      </a:lnTo>
                      <a:lnTo>
                        <a:pt x="57150" y="704850"/>
                      </a:lnTo>
                      <a:lnTo>
                        <a:pt x="57150" y="57150"/>
                      </a:lnTo>
                      <a:close/>
                      <a:moveTo>
                        <a:pt x="0" y="762000"/>
                      </a:moveTo>
                      <a:lnTo>
                        <a:pt x="590550" y="762000"/>
                      </a:lnTo>
                      <a:lnTo>
                        <a:pt x="590550" y="0"/>
                      </a:lnTo>
                      <a:lnTo>
                        <a:pt x="0" y="0"/>
                      </a:lnTo>
                      <a:lnTo>
                        <a:pt x="0" y="762000"/>
                      </a:lnTo>
                      <a:close/>
                    </a:path>
                  </a:pathLst>
                </a:custGeom>
                <a:solidFill>
                  <a:srgbClr val="FC3D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FF6EFE2E-01A2-401B-A9D1-1AD235A203B8}"/>
                    </a:ext>
                  </a:extLst>
                </p:cNvPr>
                <p:cNvSpPr/>
                <p:nvPr/>
              </p:nvSpPr>
              <p:spPr>
                <a:xfrm>
                  <a:off x="2356597" y="3162205"/>
                  <a:ext cx="76200" cy="76200"/>
                </a:xfrm>
                <a:custGeom>
                  <a:avLst/>
                  <a:gdLst>
                    <a:gd name="connsiteX0" fmla="*/ 0 w 76200"/>
                    <a:gd name="connsiteY0" fmla="*/ 0 h 76200"/>
                    <a:gd name="connsiteX1" fmla="*/ 76200 w 76200"/>
                    <a:gd name="connsiteY1" fmla="*/ 0 h 76200"/>
                    <a:gd name="connsiteX2" fmla="*/ 76200 w 76200"/>
                    <a:gd name="connsiteY2" fmla="*/ 76200 h 76200"/>
                    <a:gd name="connsiteX3" fmla="*/ 0 w 76200"/>
                    <a:gd name="connsiteY3" fmla="*/ 7620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" h="76200">
                      <a:moveTo>
                        <a:pt x="0" y="0"/>
                      </a:moveTo>
                      <a:lnTo>
                        <a:pt x="76200" y="0"/>
                      </a:lnTo>
                      <a:lnTo>
                        <a:pt x="76200" y="76200"/>
                      </a:lnTo>
                      <a:lnTo>
                        <a:pt x="0" y="76200"/>
                      </a:lnTo>
                      <a:close/>
                    </a:path>
                  </a:pathLst>
                </a:custGeom>
                <a:solidFill>
                  <a:srgbClr val="FC3D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9E71D87B-519D-403E-8B1D-3D3B25F7B494}"/>
                    </a:ext>
                  </a:extLst>
                </p:cNvPr>
                <p:cNvSpPr/>
                <p:nvPr/>
              </p:nvSpPr>
              <p:spPr>
                <a:xfrm>
                  <a:off x="2508997" y="3181255"/>
                  <a:ext cx="190500" cy="38100"/>
                </a:xfrm>
                <a:custGeom>
                  <a:avLst/>
                  <a:gdLst>
                    <a:gd name="connsiteX0" fmla="*/ 0 w 190500"/>
                    <a:gd name="connsiteY0" fmla="*/ 0 h 38100"/>
                    <a:gd name="connsiteX1" fmla="*/ 190500 w 190500"/>
                    <a:gd name="connsiteY1" fmla="*/ 0 h 38100"/>
                    <a:gd name="connsiteX2" fmla="*/ 190500 w 190500"/>
                    <a:gd name="connsiteY2" fmla="*/ 38100 h 38100"/>
                    <a:gd name="connsiteX3" fmla="*/ 0 w 190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0" h="38100">
                      <a:moveTo>
                        <a:pt x="0" y="0"/>
                      </a:moveTo>
                      <a:lnTo>
                        <a:pt x="190500" y="0"/>
                      </a:lnTo>
                      <a:lnTo>
                        <a:pt x="190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FC3D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12503551-D910-4A49-AD53-47C601B12190}"/>
                    </a:ext>
                  </a:extLst>
                </p:cNvPr>
                <p:cNvSpPr/>
                <p:nvPr/>
              </p:nvSpPr>
              <p:spPr>
                <a:xfrm>
                  <a:off x="2356597" y="3314605"/>
                  <a:ext cx="76200" cy="76200"/>
                </a:xfrm>
                <a:custGeom>
                  <a:avLst/>
                  <a:gdLst>
                    <a:gd name="connsiteX0" fmla="*/ 0 w 76200"/>
                    <a:gd name="connsiteY0" fmla="*/ 0 h 76200"/>
                    <a:gd name="connsiteX1" fmla="*/ 76200 w 76200"/>
                    <a:gd name="connsiteY1" fmla="*/ 0 h 76200"/>
                    <a:gd name="connsiteX2" fmla="*/ 76200 w 76200"/>
                    <a:gd name="connsiteY2" fmla="*/ 76200 h 76200"/>
                    <a:gd name="connsiteX3" fmla="*/ 0 w 76200"/>
                    <a:gd name="connsiteY3" fmla="*/ 7620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" h="76200">
                      <a:moveTo>
                        <a:pt x="0" y="0"/>
                      </a:moveTo>
                      <a:lnTo>
                        <a:pt x="76200" y="0"/>
                      </a:lnTo>
                      <a:lnTo>
                        <a:pt x="76200" y="76200"/>
                      </a:lnTo>
                      <a:lnTo>
                        <a:pt x="0" y="76200"/>
                      </a:lnTo>
                      <a:close/>
                    </a:path>
                  </a:pathLst>
                </a:custGeom>
                <a:solidFill>
                  <a:srgbClr val="0B3D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D76F2D0B-CFD6-4C6C-86FB-1E2B2E5D1E75}"/>
                    </a:ext>
                  </a:extLst>
                </p:cNvPr>
                <p:cNvSpPr/>
                <p:nvPr/>
              </p:nvSpPr>
              <p:spPr>
                <a:xfrm>
                  <a:off x="2508997" y="3333655"/>
                  <a:ext cx="190500" cy="38100"/>
                </a:xfrm>
                <a:custGeom>
                  <a:avLst/>
                  <a:gdLst>
                    <a:gd name="connsiteX0" fmla="*/ 0 w 190500"/>
                    <a:gd name="connsiteY0" fmla="*/ 0 h 38100"/>
                    <a:gd name="connsiteX1" fmla="*/ 190500 w 190500"/>
                    <a:gd name="connsiteY1" fmla="*/ 0 h 38100"/>
                    <a:gd name="connsiteX2" fmla="*/ 190500 w 190500"/>
                    <a:gd name="connsiteY2" fmla="*/ 38100 h 38100"/>
                    <a:gd name="connsiteX3" fmla="*/ 0 w 190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0" h="38100">
                      <a:moveTo>
                        <a:pt x="0" y="0"/>
                      </a:moveTo>
                      <a:lnTo>
                        <a:pt x="190500" y="0"/>
                      </a:lnTo>
                      <a:lnTo>
                        <a:pt x="190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0B3D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D24B64EE-9CB2-4590-9639-A5B531B03DA2}"/>
                    </a:ext>
                  </a:extLst>
                </p:cNvPr>
                <p:cNvSpPr/>
                <p:nvPr/>
              </p:nvSpPr>
              <p:spPr>
                <a:xfrm>
                  <a:off x="2356597" y="3467005"/>
                  <a:ext cx="76200" cy="76200"/>
                </a:xfrm>
                <a:custGeom>
                  <a:avLst/>
                  <a:gdLst>
                    <a:gd name="connsiteX0" fmla="*/ 0 w 76200"/>
                    <a:gd name="connsiteY0" fmla="*/ 0 h 76200"/>
                    <a:gd name="connsiteX1" fmla="*/ 76200 w 76200"/>
                    <a:gd name="connsiteY1" fmla="*/ 0 h 76200"/>
                    <a:gd name="connsiteX2" fmla="*/ 76200 w 76200"/>
                    <a:gd name="connsiteY2" fmla="*/ 76200 h 76200"/>
                    <a:gd name="connsiteX3" fmla="*/ 0 w 76200"/>
                    <a:gd name="connsiteY3" fmla="*/ 7620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" h="76200">
                      <a:moveTo>
                        <a:pt x="0" y="0"/>
                      </a:moveTo>
                      <a:lnTo>
                        <a:pt x="76200" y="0"/>
                      </a:lnTo>
                      <a:lnTo>
                        <a:pt x="76200" y="76200"/>
                      </a:lnTo>
                      <a:lnTo>
                        <a:pt x="0" y="76200"/>
                      </a:lnTo>
                      <a:close/>
                    </a:path>
                  </a:pathLst>
                </a:custGeom>
                <a:solidFill>
                  <a:srgbClr val="0B3D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752F24B7-BDF3-434A-9DD3-9CBD7B86A01A}"/>
                    </a:ext>
                  </a:extLst>
                </p:cNvPr>
                <p:cNvSpPr/>
                <p:nvPr/>
              </p:nvSpPr>
              <p:spPr>
                <a:xfrm>
                  <a:off x="2508997" y="3486055"/>
                  <a:ext cx="190500" cy="38100"/>
                </a:xfrm>
                <a:custGeom>
                  <a:avLst/>
                  <a:gdLst>
                    <a:gd name="connsiteX0" fmla="*/ 0 w 190500"/>
                    <a:gd name="connsiteY0" fmla="*/ 0 h 38100"/>
                    <a:gd name="connsiteX1" fmla="*/ 190500 w 190500"/>
                    <a:gd name="connsiteY1" fmla="*/ 0 h 38100"/>
                    <a:gd name="connsiteX2" fmla="*/ 190500 w 190500"/>
                    <a:gd name="connsiteY2" fmla="*/ 38100 h 38100"/>
                    <a:gd name="connsiteX3" fmla="*/ 0 w 190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0" h="38100">
                      <a:moveTo>
                        <a:pt x="0" y="0"/>
                      </a:moveTo>
                      <a:lnTo>
                        <a:pt x="190500" y="0"/>
                      </a:lnTo>
                      <a:lnTo>
                        <a:pt x="190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0B3D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BB3495F3-4EFF-4CBB-BBF0-3546B7D00D8B}"/>
                    </a:ext>
                  </a:extLst>
                </p:cNvPr>
                <p:cNvSpPr/>
                <p:nvPr/>
              </p:nvSpPr>
              <p:spPr>
                <a:xfrm>
                  <a:off x="2356597" y="3619405"/>
                  <a:ext cx="76200" cy="76200"/>
                </a:xfrm>
                <a:custGeom>
                  <a:avLst/>
                  <a:gdLst>
                    <a:gd name="connsiteX0" fmla="*/ 0 w 76200"/>
                    <a:gd name="connsiteY0" fmla="*/ 0 h 76200"/>
                    <a:gd name="connsiteX1" fmla="*/ 76200 w 76200"/>
                    <a:gd name="connsiteY1" fmla="*/ 0 h 76200"/>
                    <a:gd name="connsiteX2" fmla="*/ 76200 w 76200"/>
                    <a:gd name="connsiteY2" fmla="*/ 76200 h 76200"/>
                    <a:gd name="connsiteX3" fmla="*/ 0 w 76200"/>
                    <a:gd name="connsiteY3" fmla="*/ 7620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" h="76200">
                      <a:moveTo>
                        <a:pt x="0" y="0"/>
                      </a:moveTo>
                      <a:lnTo>
                        <a:pt x="76200" y="0"/>
                      </a:lnTo>
                      <a:lnTo>
                        <a:pt x="76200" y="76200"/>
                      </a:lnTo>
                      <a:lnTo>
                        <a:pt x="0" y="76200"/>
                      </a:lnTo>
                      <a:close/>
                    </a:path>
                  </a:pathLst>
                </a:custGeom>
                <a:solidFill>
                  <a:srgbClr val="0B3D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63FC66A-56A2-4D85-9001-B18F65FCCF33}"/>
                    </a:ext>
                  </a:extLst>
                </p:cNvPr>
                <p:cNvSpPr/>
                <p:nvPr/>
              </p:nvSpPr>
              <p:spPr>
                <a:xfrm>
                  <a:off x="2508997" y="3638455"/>
                  <a:ext cx="190500" cy="38100"/>
                </a:xfrm>
                <a:custGeom>
                  <a:avLst/>
                  <a:gdLst>
                    <a:gd name="connsiteX0" fmla="*/ 0 w 190500"/>
                    <a:gd name="connsiteY0" fmla="*/ 0 h 38100"/>
                    <a:gd name="connsiteX1" fmla="*/ 190500 w 190500"/>
                    <a:gd name="connsiteY1" fmla="*/ 0 h 38100"/>
                    <a:gd name="connsiteX2" fmla="*/ 190500 w 190500"/>
                    <a:gd name="connsiteY2" fmla="*/ 38100 h 38100"/>
                    <a:gd name="connsiteX3" fmla="*/ 0 w 190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0" h="38100">
                      <a:moveTo>
                        <a:pt x="0" y="0"/>
                      </a:moveTo>
                      <a:lnTo>
                        <a:pt x="190500" y="0"/>
                      </a:lnTo>
                      <a:lnTo>
                        <a:pt x="190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0B3D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3731A6E-C107-44C5-B93F-450BD3E7B587}"/>
                </a:ext>
              </a:extLst>
            </p:cNvPr>
            <p:cNvSpPr txBox="1"/>
            <p:nvPr/>
          </p:nvSpPr>
          <p:spPr>
            <a:xfrm>
              <a:off x="1488142" y="1550894"/>
              <a:ext cx="10024781" cy="4801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en-US" sz="2800">
                  <a:solidFill>
                    <a:schemeClr val="bg1"/>
                  </a:solidFill>
                </a:rPr>
                <a:t>Mission: Artemis</a:t>
              </a:r>
              <a:endParaRPr lang="en-US" sz="2800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876042B-1A0B-4197-810E-BA05401FCAA5}"/>
              </a:ext>
            </a:extLst>
          </p:cNvPr>
          <p:cNvGrpSpPr/>
          <p:nvPr/>
        </p:nvGrpSpPr>
        <p:grpSpPr>
          <a:xfrm>
            <a:off x="1141461" y="2512880"/>
            <a:ext cx="11059504" cy="424732"/>
            <a:chOff x="1132495" y="2599765"/>
            <a:chExt cx="11059504" cy="42473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3FCCFE1-9D5E-465D-B0F0-320DE7B35B45}"/>
                </a:ext>
              </a:extLst>
            </p:cNvPr>
            <p:cNvGrpSpPr/>
            <p:nvPr/>
          </p:nvGrpSpPr>
          <p:grpSpPr>
            <a:xfrm>
              <a:off x="1132495" y="2644004"/>
              <a:ext cx="351209" cy="339022"/>
              <a:chOff x="1924006" y="2841226"/>
              <a:chExt cx="1208086" cy="117535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86918CB-2D06-4F42-BBCC-1D6DC88BFDEC}"/>
                  </a:ext>
                </a:extLst>
              </p:cNvPr>
              <p:cNvSpPr/>
              <p:nvPr/>
            </p:nvSpPr>
            <p:spPr>
              <a:xfrm>
                <a:off x="1924006" y="2841226"/>
                <a:ext cx="1208086" cy="1175354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31" name="Graphic 6" descr="List">
                <a:extLst>
                  <a:ext uri="{FF2B5EF4-FFF2-40B4-BE49-F238E27FC236}">
                    <a16:creationId xmlns:a16="http://schemas.microsoft.com/office/drawing/2014/main" id="{CD877DB0-F1A6-47C4-93CB-2DE114222AA3}"/>
                  </a:ext>
                </a:extLst>
              </p:cNvPr>
              <p:cNvGrpSpPr/>
              <p:nvPr/>
            </p:nvGrpSpPr>
            <p:grpSpPr>
              <a:xfrm>
                <a:off x="2232772" y="3047905"/>
                <a:ext cx="590550" cy="762000"/>
                <a:chOff x="2232772" y="3047905"/>
                <a:chExt cx="590550" cy="762000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7771437E-ECC4-46BD-AA4B-D3020C5A34B4}"/>
                    </a:ext>
                  </a:extLst>
                </p:cNvPr>
                <p:cNvSpPr/>
                <p:nvPr/>
              </p:nvSpPr>
              <p:spPr>
                <a:xfrm>
                  <a:off x="2232772" y="3047905"/>
                  <a:ext cx="590550" cy="762000"/>
                </a:xfrm>
                <a:custGeom>
                  <a:avLst/>
                  <a:gdLst>
                    <a:gd name="connsiteX0" fmla="*/ 57150 w 590550"/>
                    <a:gd name="connsiteY0" fmla="*/ 57150 h 762000"/>
                    <a:gd name="connsiteX1" fmla="*/ 533400 w 590550"/>
                    <a:gd name="connsiteY1" fmla="*/ 57150 h 762000"/>
                    <a:gd name="connsiteX2" fmla="*/ 533400 w 590550"/>
                    <a:gd name="connsiteY2" fmla="*/ 704850 h 762000"/>
                    <a:gd name="connsiteX3" fmla="*/ 57150 w 590550"/>
                    <a:gd name="connsiteY3" fmla="*/ 704850 h 762000"/>
                    <a:gd name="connsiteX4" fmla="*/ 57150 w 590550"/>
                    <a:gd name="connsiteY4" fmla="*/ 57150 h 762000"/>
                    <a:gd name="connsiteX5" fmla="*/ 0 w 590550"/>
                    <a:gd name="connsiteY5" fmla="*/ 762000 h 762000"/>
                    <a:gd name="connsiteX6" fmla="*/ 590550 w 590550"/>
                    <a:gd name="connsiteY6" fmla="*/ 762000 h 762000"/>
                    <a:gd name="connsiteX7" fmla="*/ 590550 w 590550"/>
                    <a:gd name="connsiteY7" fmla="*/ 0 h 762000"/>
                    <a:gd name="connsiteX8" fmla="*/ 0 w 590550"/>
                    <a:gd name="connsiteY8" fmla="*/ 0 h 762000"/>
                    <a:gd name="connsiteX9" fmla="*/ 0 w 590550"/>
                    <a:gd name="connsiteY9" fmla="*/ 762000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90550" h="762000">
                      <a:moveTo>
                        <a:pt x="57150" y="57150"/>
                      </a:moveTo>
                      <a:lnTo>
                        <a:pt x="533400" y="57150"/>
                      </a:lnTo>
                      <a:lnTo>
                        <a:pt x="533400" y="704850"/>
                      </a:lnTo>
                      <a:lnTo>
                        <a:pt x="57150" y="704850"/>
                      </a:lnTo>
                      <a:lnTo>
                        <a:pt x="57150" y="57150"/>
                      </a:lnTo>
                      <a:close/>
                      <a:moveTo>
                        <a:pt x="0" y="762000"/>
                      </a:moveTo>
                      <a:lnTo>
                        <a:pt x="590550" y="762000"/>
                      </a:lnTo>
                      <a:lnTo>
                        <a:pt x="590550" y="0"/>
                      </a:lnTo>
                      <a:lnTo>
                        <a:pt x="0" y="0"/>
                      </a:lnTo>
                      <a:lnTo>
                        <a:pt x="0" y="762000"/>
                      </a:lnTo>
                      <a:close/>
                    </a:path>
                  </a:pathLst>
                </a:custGeom>
                <a:solidFill>
                  <a:srgbClr val="FC3D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ADEF4A53-451E-4F15-9BFA-05DEF56156C3}"/>
                    </a:ext>
                  </a:extLst>
                </p:cNvPr>
                <p:cNvSpPr/>
                <p:nvPr/>
              </p:nvSpPr>
              <p:spPr>
                <a:xfrm>
                  <a:off x="2356597" y="3162205"/>
                  <a:ext cx="76200" cy="76200"/>
                </a:xfrm>
                <a:custGeom>
                  <a:avLst/>
                  <a:gdLst>
                    <a:gd name="connsiteX0" fmla="*/ 0 w 76200"/>
                    <a:gd name="connsiteY0" fmla="*/ 0 h 76200"/>
                    <a:gd name="connsiteX1" fmla="*/ 76200 w 76200"/>
                    <a:gd name="connsiteY1" fmla="*/ 0 h 76200"/>
                    <a:gd name="connsiteX2" fmla="*/ 76200 w 76200"/>
                    <a:gd name="connsiteY2" fmla="*/ 76200 h 76200"/>
                    <a:gd name="connsiteX3" fmla="*/ 0 w 76200"/>
                    <a:gd name="connsiteY3" fmla="*/ 7620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" h="76200">
                      <a:moveTo>
                        <a:pt x="0" y="0"/>
                      </a:moveTo>
                      <a:lnTo>
                        <a:pt x="76200" y="0"/>
                      </a:lnTo>
                      <a:lnTo>
                        <a:pt x="76200" y="76200"/>
                      </a:lnTo>
                      <a:lnTo>
                        <a:pt x="0" y="76200"/>
                      </a:lnTo>
                      <a:close/>
                    </a:path>
                  </a:pathLst>
                </a:custGeom>
                <a:solidFill>
                  <a:srgbClr val="FC3D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CFAFDF67-4082-46FE-AAD4-FD55F3BE2F57}"/>
                    </a:ext>
                  </a:extLst>
                </p:cNvPr>
                <p:cNvSpPr/>
                <p:nvPr/>
              </p:nvSpPr>
              <p:spPr>
                <a:xfrm>
                  <a:off x="2508997" y="3181255"/>
                  <a:ext cx="190500" cy="38100"/>
                </a:xfrm>
                <a:custGeom>
                  <a:avLst/>
                  <a:gdLst>
                    <a:gd name="connsiteX0" fmla="*/ 0 w 190500"/>
                    <a:gd name="connsiteY0" fmla="*/ 0 h 38100"/>
                    <a:gd name="connsiteX1" fmla="*/ 190500 w 190500"/>
                    <a:gd name="connsiteY1" fmla="*/ 0 h 38100"/>
                    <a:gd name="connsiteX2" fmla="*/ 190500 w 190500"/>
                    <a:gd name="connsiteY2" fmla="*/ 38100 h 38100"/>
                    <a:gd name="connsiteX3" fmla="*/ 0 w 190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0" h="38100">
                      <a:moveTo>
                        <a:pt x="0" y="0"/>
                      </a:moveTo>
                      <a:lnTo>
                        <a:pt x="190500" y="0"/>
                      </a:lnTo>
                      <a:lnTo>
                        <a:pt x="190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FC3D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0A6B0873-4B8A-42BA-B276-CE79FAB214B4}"/>
                    </a:ext>
                  </a:extLst>
                </p:cNvPr>
                <p:cNvSpPr/>
                <p:nvPr/>
              </p:nvSpPr>
              <p:spPr>
                <a:xfrm>
                  <a:off x="2356597" y="3314605"/>
                  <a:ext cx="76200" cy="76200"/>
                </a:xfrm>
                <a:custGeom>
                  <a:avLst/>
                  <a:gdLst>
                    <a:gd name="connsiteX0" fmla="*/ 0 w 76200"/>
                    <a:gd name="connsiteY0" fmla="*/ 0 h 76200"/>
                    <a:gd name="connsiteX1" fmla="*/ 76200 w 76200"/>
                    <a:gd name="connsiteY1" fmla="*/ 0 h 76200"/>
                    <a:gd name="connsiteX2" fmla="*/ 76200 w 76200"/>
                    <a:gd name="connsiteY2" fmla="*/ 76200 h 76200"/>
                    <a:gd name="connsiteX3" fmla="*/ 0 w 76200"/>
                    <a:gd name="connsiteY3" fmla="*/ 7620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" h="76200">
                      <a:moveTo>
                        <a:pt x="0" y="0"/>
                      </a:moveTo>
                      <a:lnTo>
                        <a:pt x="76200" y="0"/>
                      </a:lnTo>
                      <a:lnTo>
                        <a:pt x="76200" y="76200"/>
                      </a:lnTo>
                      <a:lnTo>
                        <a:pt x="0" y="76200"/>
                      </a:lnTo>
                      <a:close/>
                    </a:path>
                  </a:pathLst>
                </a:custGeom>
                <a:solidFill>
                  <a:srgbClr val="FC3D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73463A74-B237-4C8B-BBDB-A028AC7C3183}"/>
                    </a:ext>
                  </a:extLst>
                </p:cNvPr>
                <p:cNvSpPr/>
                <p:nvPr/>
              </p:nvSpPr>
              <p:spPr>
                <a:xfrm>
                  <a:off x="2508997" y="3333655"/>
                  <a:ext cx="190500" cy="38100"/>
                </a:xfrm>
                <a:custGeom>
                  <a:avLst/>
                  <a:gdLst>
                    <a:gd name="connsiteX0" fmla="*/ 0 w 190500"/>
                    <a:gd name="connsiteY0" fmla="*/ 0 h 38100"/>
                    <a:gd name="connsiteX1" fmla="*/ 190500 w 190500"/>
                    <a:gd name="connsiteY1" fmla="*/ 0 h 38100"/>
                    <a:gd name="connsiteX2" fmla="*/ 190500 w 190500"/>
                    <a:gd name="connsiteY2" fmla="*/ 38100 h 38100"/>
                    <a:gd name="connsiteX3" fmla="*/ 0 w 190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0" h="38100">
                      <a:moveTo>
                        <a:pt x="0" y="0"/>
                      </a:moveTo>
                      <a:lnTo>
                        <a:pt x="190500" y="0"/>
                      </a:lnTo>
                      <a:lnTo>
                        <a:pt x="190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FC3D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F3ACAD5F-6FC9-4C8A-A72B-CD3C604EA90F}"/>
                    </a:ext>
                  </a:extLst>
                </p:cNvPr>
                <p:cNvSpPr/>
                <p:nvPr/>
              </p:nvSpPr>
              <p:spPr>
                <a:xfrm>
                  <a:off x="2356597" y="3467005"/>
                  <a:ext cx="76200" cy="76200"/>
                </a:xfrm>
                <a:custGeom>
                  <a:avLst/>
                  <a:gdLst>
                    <a:gd name="connsiteX0" fmla="*/ 0 w 76200"/>
                    <a:gd name="connsiteY0" fmla="*/ 0 h 76200"/>
                    <a:gd name="connsiteX1" fmla="*/ 76200 w 76200"/>
                    <a:gd name="connsiteY1" fmla="*/ 0 h 76200"/>
                    <a:gd name="connsiteX2" fmla="*/ 76200 w 76200"/>
                    <a:gd name="connsiteY2" fmla="*/ 76200 h 76200"/>
                    <a:gd name="connsiteX3" fmla="*/ 0 w 76200"/>
                    <a:gd name="connsiteY3" fmla="*/ 7620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" h="76200">
                      <a:moveTo>
                        <a:pt x="0" y="0"/>
                      </a:moveTo>
                      <a:lnTo>
                        <a:pt x="76200" y="0"/>
                      </a:lnTo>
                      <a:lnTo>
                        <a:pt x="76200" y="76200"/>
                      </a:lnTo>
                      <a:lnTo>
                        <a:pt x="0" y="76200"/>
                      </a:lnTo>
                      <a:close/>
                    </a:path>
                  </a:pathLst>
                </a:custGeom>
                <a:solidFill>
                  <a:srgbClr val="0B3D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A44D4A08-F8A9-4421-8656-1CBC8F624121}"/>
                    </a:ext>
                  </a:extLst>
                </p:cNvPr>
                <p:cNvSpPr/>
                <p:nvPr/>
              </p:nvSpPr>
              <p:spPr>
                <a:xfrm>
                  <a:off x="2508997" y="3486055"/>
                  <a:ext cx="190500" cy="38100"/>
                </a:xfrm>
                <a:custGeom>
                  <a:avLst/>
                  <a:gdLst>
                    <a:gd name="connsiteX0" fmla="*/ 0 w 190500"/>
                    <a:gd name="connsiteY0" fmla="*/ 0 h 38100"/>
                    <a:gd name="connsiteX1" fmla="*/ 190500 w 190500"/>
                    <a:gd name="connsiteY1" fmla="*/ 0 h 38100"/>
                    <a:gd name="connsiteX2" fmla="*/ 190500 w 190500"/>
                    <a:gd name="connsiteY2" fmla="*/ 38100 h 38100"/>
                    <a:gd name="connsiteX3" fmla="*/ 0 w 190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0" h="38100">
                      <a:moveTo>
                        <a:pt x="0" y="0"/>
                      </a:moveTo>
                      <a:lnTo>
                        <a:pt x="190500" y="0"/>
                      </a:lnTo>
                      <a:lnTo>
                        <a:pt x="190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0B3D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4DF2DEC2-CAEE-4FFE-960E-67EF7C5E1BA2}"/>
                    </a:ext>
                  </a:extLst>
                </p:cNvPr>
                <p:cNvSpPr/>
                <p:nvPr/>
              </p:nvSpPr>
              <p:spPr>
                <a:xfrm>
                  <a:off x="2356597" y="3619405"/>
                  <a:ext cx="76200" cy="76200"/>
                </a:xfrm>
                <a:custGeom>
                  <a:avLst/>
                  <a:gdLst>
                    <a:gd name="connsiteX0" fmla="*/ 0 w 76200"/>
                    <a:gd name="connsiteY0" fmla="*/ 0 h 76200"/>
                    <a:gd name="connsiteX1" fmla="*/ 76200 w 76200"/>
                    <a:gd name="connsiteY1" fmla="*/ 0 h 76200"/>
                    <a:gd name="connsiteX2" fmla="*/ 76200 w 76200"/>
                    <a:gd name="connsiteY2" fmla="*/ 76200 h 76200"/>
                    <a:gd name="connsiteX3" fmla="*/ 0 w 76200"/>
                    <a:gd name="connsiteY3" fmla="*/ 7620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" h="76200">
                      <a:moveTo>
                        <a:pt x="0" y="0"/>
                      </a:moveTo>
                      <a:lnTo>
                        <a:pt x="76200" y="0"/>
                      </a:lnTo>
                      <a:lnTo>
                        <a:pt x="76200" y="76200"/>
                      </a:lnTo>
                      <a:lnTo>
                        <a:pt x="0" y="76200"/>
                      </a:lnTo>
                      <a:close/>
                    </a:path>
                  </a:pathLst>
                </a:custGeom>
                <a:solidFill>
                  <a:srgbClr val="0B3D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602DA977-17E6-4AEF-9176-2FF5F84F195D}"/>
                    </a:ext>
                  </a:extLst>
                </p:cNvPr>
                <p:cNvSpPr/>
                <p:nvPr/>
              </p:nvSpPr>
              <p:spPr>
                <a:xfrm>
                  <a:off x="2508997" y="3638455"/>
                  <a:ext cx="190500" cy="38100"/>
                </a:xfrm>
                <a:custGeom>
                  <a:avLst/>
                  <a:gdLst>
                    <a:gd name="connsiteX0" fmla="*/ 0 w 190500"/>
                    <a:gd name="connsiteY0" fmla="*/ 0 h 38100"/>
                    <a:gd name="connsiteX1" fmla="*/ 190500 w 190500"/>
                    <a:gd name="connsiteY1" fmla="*/ 0 h 38100"/>
                    <a:gd name="connsiteX2" fmla="*/ 190500 w 190500"/>
                    <a:gd name="connsiteY2" fmla="*/ 38100 h 38100"/>
                    <a:gd name="connsiteX3" fmla="*/ 0 w 190500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0" h="38100">
                      <a:moveTo>
                        <a:pt x="0" y="0"/>
                      </a:moveTo>
                      <a:lnTo>
                        <a:pt x="190500" y="0"/>
                      </a:lnTo>
                      <a:lnTo>
                        <a:pt x="19050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0B3D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AAF3E82-705F-4A5D-8CAB-CA1AFCD269C7}"/>
                </a:ext>
              </a:extLst>
            </p:cNvPr>
            <p:cNvSpPr txBox="1"/>
            <p:nvPr/>
          </p:nvSpPr>
          <p:spPr>
            <a:xfrm>
              <a:off x="1488141" y="2599765"/>
              <a:ext cx="10703858" cy="4247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en-US" sz="2400">
                  <a:solidFill>
                    <a:schemeClr val="bg1"/>
                  </a:solidFill>
                  <a:ea typeface="+mn-lt"/>
                  <a:cs typeface="+mn-lt"/>
                </a:rPr>
                <a:t>Reusable device</a:t>
              </a:r>
            </a:p>
          </p:txBody>
        </p:sp>
      </p:grpSp>
      <p:pic>
        <p:nvPicPr>
          <p:cNvPr id="10" name="Graphic 14" descr="Rocket">
            <a:extLst>
              <a:ext uri="{FF2B5EF4-FFF2-40B4-BE49-F238E27FC236}">
                <a16:creationId xmlns:a16="http://schemas.microsoft.com/office/drawing/2014/main" id="{18D20476-68CA-428B-96A7-9D7E44585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74722" y="4424475"/>
            <a:ext cx="914400" cy="9144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DB61924-4445-4975-9CA8-60FE072096BF}"/>
              </a:ext>
            </a:extLst>
          </p:cNvPr>
          <p:cNvSpPr/>
          <p:nvPr/>
        </p:nvSpPr>
        <p:spPr>
          <a:xfrm>
            <a:off x="3143778" y="287826"/>
            <a:ext cx="5904443" cy="887505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Project Description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002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C 0.00976 0.03009 0.05169 0.01875 0.09323 -0.02384 C 0.13633 -0.06806 0.16289 -0.12685 0.15312 -0.15718 C 0.14336 -0.1875 0.17005 -0.2463 0.21289 -0.29028 C 0.25455 -0.33287 0.29661 -0.34444 0.30638 -0.31435 " pathEditMode="relative" rAng="19800000" ptsTypes="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44444E-6 C 0.00872 0.03171 0.05208 0.02384 0.09609 -0.01436 C 0.14193 -0.05394 0.17214 -0.10973 0.16315 -0.14144 C 0.15495 -0.17292 0.18477 -0.22894 0.23073 -0.26875 C 0.27487 -0.30718 0.31836 -0.31459 0.32695 -0.28334 " pathEditMode="relative" rAng="20040000" ptsTypes="AA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696 -0.28333 L 0.32383 -0.40093 C 0.32422 -0.42731 0.31771 -0.44907 0.30678 -0.4625 C 0.29441 -0.47824 0.2806 -0.48032 0.26706 -0.47245 L 0.20326 -0.43704 " pathEditMode="relative" rAng="12900000" ptsTypes="AAA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-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95 -0.21366 C -0.03568 -0.23542 -0.01458 -0.27616 0.01732 -0.30625 C 0.05013 -0.33704 0.08112 -0.3463 0.08724 -0.32477 C 0.09388 -0.3044 0.12539 -0.31297 0.15768 -0.34422 C 0.18958 -0.37408 0.21107 -0.41482 0.20456 -0.43565 " pathEditMode="relative" rAng="19920000" ptsTypes="AAAAA">
                                      <p:cBhvr>
                                        <p:cTn id="32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-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B78C9C-078D-40D2-ABA3-953BBAD5BDE0}"/>
              </a:ext>
            </a:extLst>
          </p:cNvPr>
          <p:cNvGrpSpPr/>
          <p:nvPr/>
        </p:nvGrpSpPr>
        <p:grpSpPr>
          <a:xfrm>
            <a:off x="4749937" y="2055762"/>
            <a:ext cx="2690046" cy="3270716"/>
            <a:chOff x="4749937" y="2055762"/>
            <a:chExt cx="2690046" cy="327071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F6A1B79-9899-465A-881D-5F87B6C20B5B}"/>
                </a:ext>
              </a:extLst>
            </p:cNvPr>
            <p:cNvSpPr/>
            <p:nvPr/>
          </p:nvSpPr>
          <p:spPr>
            <a:xfrm>
              <a:off x="4749937" y="2055762"/>
              <a:ext cx="2690046" cy="3270716"/>
            </a:xfrm>
            <a:prstGeom prst="roundRect">
              <a:avLst>
                <a:gd name="adj" fmla="val 26583"/>
              </a:avLst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85CAEBF-0769-4F04-8908-FB936B47E4E5}"/>
                </a:ext>
              </a:extLst>
            </p:cNvPr>
            <p:cNvGrpSpPr/>
            <p:nvPr/>
          </p:nvGrpSpPr>
          <p:grpSpPr>
            <a:xfrm>
              <a:off x="4842545" y="2620289"/>
              <a:ext cx="2479190" cy="2553788"/>
              <a:chOff x="4842545" y="2620289"/>
              <a:chExt cx="2479190" cy="255378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27FCC0D-1A81-4CCB-ACC5-F2754B2BC498}"/>
                  </a:ext>
                </a:extLst>
              </p:cNvPr>
              <p:cNvSpPr/>
              <p:nvPr/>
            </p:nvSpPr>
            <p:spPr>
              <a:xfrm>
                <a:off x="4842545" y="4589302"/>
                <a:ext cx="2445037" cy="584775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200">
                    <a:solidFill>
                      <a:schemeClr val="bg1"/>
                    </a:solidFill>
                  </a:rPr>
                  <a:t>Lightweight</a:t>
                </a:r>
                <a:endParaRPr lang="en-US" sz="3200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0F78ABC-3A3B-4A40-B10F-AAAB74505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8185" y="2620289"/>
                <a:ext cx="2453550" cy="1617421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EA2588-D94F-4732-BA74-7E28A217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97" y="611838"/>
            <a:ext cx="1650357" cy="412952"/>
          </a:xfrm>
        </p:spPr>
        <p:txBody>
          <a:bodyPr anchor="b">
            <a:normAutofit/>
          </a:bodyPr>
          <a:lstStyle/>
          <a:p>
            <a:r>
              <a:rPr lang="en-US" sz="2000"/>
              <a:t>Key Goals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ECE6B-E96E-448F-A8D5-FF46EF4C4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F836579B-944A-4FEA-B740-DD50EF06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 dirty="0"/>
              <a:t>T515: Alex Noll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A85269-2A95-4BCB-A44F-5A9F3DA7862B}"/>
              </a:ext>
            </a:extLst>
          </p:cNvPr>
          <p:cNvGrpSpPr/>
          <p:nvPr/>
        </p:nvGrpSpPr>
        <p:grpSpPr>
          <a:xfrm>
            <a:off x="1077485" y="2055762"/>
            <a:ext cx="2690046" cy="3270716"/>
            <a:chOff x="1077485" y="2055762"/>
            <a:chExt cx="2690046" cy="327071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B86397F-CF22-454E-B0EF-C3398A570077}"/>
                </a:ext>
              </a:extLst>
            </p:cNvPr>
            <p:cNvSpPr/>
            <p:nvPr/>
          </p:nvSpPr>
          <p:spPr>
            <a:xfrm>
              <a:off x="1077485" y="2055762"/>
              <a:ext cx="2690046" cy="3270716"/>
            </a:xfrm>
            <a:prstGeom prst="roundRect">
              <a:avLst>
                <a:gd name="adj" fmla="val 26583"/>
              </a:avLst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AAF1798-6299-4F87-B695-065AAE4FF15F}"/>
                </a:ext>
              </a:extLst>
            </p:cNvPr>
            <p:cNvGrpSpPr/>
            <p:nvPr/>
          </p:nvGrpSpPr>
          <p:grpSpPr>
            <a:xfrm>
              <a:off x="1131682" y="2206300"/>
              <a:ext cx="2453551" cy="2967778"/>
              <a:chOff x="1131682" y="1282403"/>
              <a:chExt cx="2453551" cy="2967778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B7CBEF7B-74CF-4999-9ED4-B396D0BD75DE}"/>
                  </a:ext>
                </a:extLst>
              </p:cNvPr>
              <p:cNvGrpSpPr/>
              <p:nvPr/>
            </p:nvGrpSpPr>
            <p:grpSpPr>
              <a:xfrm>
                <a:off x="1131682" y="1282403"/>
                <a:ext cx="2453551" cy="2453551"/>
                <a:chOff x="4384675" y="1878274"/>
                <a:chExt cx="3422650" cy="3422650"/>
              </a:xfrm>
            </p:grpSpPr>
            <p:pic>
              <p:nvPicPr>
                <p:cNvPr id="50" name="Graphic 49" descr="Shield">
                  <a:extLst>
                    <a:ext uri="{FF2B5EF4-FFF2-40B4-BE49-F238E27FC236}">
                      <a16:creationId xmlns:a16="http://schemas.microsoft.com/office/drawing/2014/main" id="{8EF85F83-585F-4E3D-9FE4-FFDFCE6010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84675" y="1878274"/>
                  <a:ext cx="3422650" cy="3422650"/>
                </a:xfrm>
                <a:prstGeom prst="rect">
                  <a:avLst/>
                </a:prstGeom>
              </p:spPr>
            </p:pic>
            <p:pic>
              <p:nvPicPr>
                <p:cNvPr id="51" name="Graphic 50" descr="Shield">
                  <a:extLst>
                    <a:ext uri="{FF2B5EF4-FFF2-40B4-BE49-F238E27FC236}">
                      <a16:creationId xmlns:a16="http://schemas.microsoft.com/office/drawing/2014/main" id="{15AE5814-27C9-43C0-9262-F56986D30A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94137" y="2187736"/>
                  <a:ext cx="2803726" cy="2803726"/>
                </a:xfrm>
                <a:prstGeom prst="rect">
                  <a:avLst/>
                </a:prstGeom>
              </p:spPr>
            </p:pic>
            <p:pic>
              <p:nvPicPr>
                <p:cNvPr id="52" name="Graphic 51" descr="Checkmark">
                  <a:extLst>
                    <a:ext uri="{FF2B5EF4-FFF2-40B4-BE49-F238E27FC236}">
                      <a16:creationId xmlns:a16="http://schemas.microsoft.com/office/drawing/2014/main" id="{EE4070D7-E1C3-4F2F-B848-477BC9210A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77719" y="2971318"/>
                  <a:ext cx="1236562" cy="1236562"/>
                </a:xfrm>
                <a:prstGeom prst="rect">
                  <a:avLst/>
                </a:prstGeom>
              </p:spPr>
            </p:pic>
          </p:grp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950BDDBD-AC2A-4AFC-B3E7-F761C6F160DC}"/>
                  </a:ext>
                </a:extLst>
              </p:cNvPr>
              <p:cNvSpPr/>
              <p:nvPr/>
            </p:nvSpPr>
            <p:spPr>
              <a:xfrm>
                <a:off x="1140195" y="3665406"/>
                <a:ext cx="2445038" cy="584775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200">
                    <a:solidFill>
                      <a:schemeClr val="bg1"/>
                    </a:solidFill>
                  </a:rPr>
                  <a:t>Safety</a:t>
                </a:r>
                <a:endParaRPr lang="en-US" sz="3200"/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C5DA99-B20E-4FF0-B8F5-00968C73FD02}"/>
              </a:ext>
            </a:extLst>
          </p:cNvPr>
          <p:cNvSpPr/>
          <p:nvPr/>
        </p:nvSpPr>
        <p:spPr>
          <a:xfrm>
            <a:off x="4280132" y="287826"/>
            <a:ext cx="3749233" cy="887505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</a:rPr>
              <a:t>Key Goals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FF2631-14A8-4642-A2A5-E58D58D0B985}"/>
              </a:ext>
            </a:extLst>
          </p:cNvPr>
          <p:cNvGrpSpPr/>
          <p:nvPr/>
        </p:nvGrpSpPr>
        <p:grpSpPr>
          <a:xfrm>
            <a:off x="8422388" y="2055762"/>
            <a:ext cx="2690046" cy="3270716"/>
            <a:chOff x="8422388" y="2055762"/>
            <a:chExt cx="2690046" cy="32707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74F9CF2-D9F5-4819-A0E3-E725F7FCCA20}"/>
                </a:ext>
              </a:extLst>
            </p:cNvPr>
            <p:cNvSpPr/>
            <p:nvPr/>
          </p:nvSpPr>
          <p:spPr>
            <a:xfrm>
              <a:off x="8422388" y="2055762"/>
              <a:ext cx="2690046" cy="3270716"/>
            </a:xfrm>
            <a:prstGeom prst="roundRect">
              <a:avLst>
                <a:gd name="adj" fmla="val 26583"/>
              </a:avLst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80F37B3-A2B3-4F60-A804-FE9AAB5A8EC7}"/>
                </a:ext>
              </a:extLst>
            </p:cNvPr>
            <p:cNvGrpSpPr/>
            <p:nvPr/>
          </p:nvGrpSpPr>
          <p:grpSpPr>
            <a:xfrm>
              <a:off x="8544894" y="2508272"/>
              <a:ext cx="2445037" cy="2665804"/>
              <a:chOff x="8544894" y="2508272"/>
              <a:chExt cx="2445037" cy="2665804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CE791CEA-39C4-427D-A17E-FE96D1EFA0D9}"/>
                  </a:ext>
                </a:extLst>
              </p:cNvPr>
              <p:cNvSpPr/>
              <p:nvPr/>
            </p:nvSpPr>
            <p:spPr>
              <a:xfrm>
                <a:off x="8544894" y="4589301"/>
                <a:ext cx="2445037" cy="584775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3200"/>
                  <a:t>Reusable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2C1F9C3E-0540-4C41-8E87-9B1957469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26897" y="2508272"/>
                <a:ext cx="2081029" cy="2081029"/>
              </a:xfrm>
              <a:prstGeom prst="rect">
                <a:avLst/>
              </a:prstGeom>
            </p:spPr>
          </p:pic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565D34F-8D79-4337-B276-30FF9B9C5C86}"/>
              </a:ext>
            </a:extLst>
          </p:cNvPr>
          <p:cNvSpPr/>
          <p:nvPr/>
        </p:nvSpPr>
        <p:spPr>
          <a:xfrm>
            <a:off x="1172831" y="5754464"/>
            <a:ext cx="9963833" cy="178335"/>
          </a:xfrm>
          <a:prstGeom prst="roundRect">
            <a:avLst>
              <a:gd name="adj" fmla="val 26583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0" i="0">
                <a:solidFill>
                  <a:schemeClr val="bg1"/>
                </a:solidFill>
                <a:effectLst/>
              </a:rPr>
              <a:t>Astronaut David R. Scott, commander, gives a military salute while standing beside the deployed United States flag during the Apollo 15 mission.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15" name="Graphic 14" descr="Subtitles">
            <a:extLst>
              <a:ext uri="{FF2B5EF4-FFF2-40B4-BE49-F238E27FC236}">
                <a16:creationId xmlns:a16="http://schemas.microsoft.com/office/drawing/2014/main" id="{2F327394-DEC8-4945-B62F-A33D4E7567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0" y="5579344"/>
            <a:ext cx="482007" cy="43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9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2130A4F-23EB-4BD4-B2B6-5D04058199FA}"/>
              </a:ext>
            </a:extLst>
          </p:cNvPr>
          <p:cNvGrpSpPr/>
          <p:nvPr/>
        </p:nvGrpSpPr>
        <p:grpSpPr>
          <a:xfrm>
            <a:off x="2157430" y="913926"/>
            <a:ext cx="8103679" cy="2897369"/>
            <a:chOff x="3093396" y="2286000"/>
            <a:chExt cx="8600120" cy="306559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2340577-322C-42B4-B420-41FC5D146638}"/>
                </a:ext>
              </a:extLst>
            </p:cNvPr>
            <p:cNvSpPr/>
            <p:nvPr/>
          </p:nvSpPr>
          <p:spPr>
            <a:xfrm>
              <a:off x="3093396" y="2286000"/>
              <a:ext cx="5944586" cy="1420426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26EC231C-ADFF-4099-ACC4-6127A64CE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220" y="3353728"/>
              <a:ext cx="8266296" cy="1997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37B8B62-D3F9-4A85-8D31-8ACCE1A81DA8}"/>
              </a:ext>
            </a:extLst>
          </p:cNvPr>
          <p:cNvGrpSpPr/>
          <p:nvPr/>
        </p:nvGrpSpPr>
        <p:grpSpPr>
          <a:xfrm>
            <a:off x="3917228" y="1144439"/>
            <a:ext cx="3863269" cy="2639575"/>
            <a:chOff x="2588877" y="1175332"/>
            <a:chExt cx="7014241" cy="479171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7E9D4CB-9769-4396-8D79-882756A2C463}"/>
                </a:ext>
              </a:extLst>
            </p:cNvPr>
            <p:cNvGrpSpPr/>
            <p:nvPr/>
          </p:nvGrpSpPr>
          <p:grpSpPr>
            <a:xfrm>
              <a:off x="2588877" y="1175332"/>
              <a:ext cx="7014241" cy="3822046"/>
              <a:chOff x="3712723" y="2130356"/>
              <a:chExt cx="4766553" cy="2597285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E9E0C073-0DD8-4A65-8116-9ABE531AC84D}"/>
                  </a:ext>
                </a:extLst>
              </p:cNvPr>
              <p:cNvSpPr/>
              <p:nvPr/>
            </p:nvSpPr>
            <p:spPr>
              <a:xfrm>
                <a:off x="3712723" y="2130356"/>
                <a:ext cx="4766553" cy="2597285"/>
              </a:xfrm>
              <a:prstGeom prst="round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4">
                <a:extLst>
                  <a:ext uri="{FF2B5EF4-FFF2-40B4-BE49-F238E27FC236}">
                    <a16:creationId xmlns:a16="http://schemas.microsoft.com/office/drawing/2014/main" id="{F047702A-FF78-43C8-A920-298EC68ABE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6579" y="2313763"/>
                <a:ext cx="4378842" cy="2230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02F9F19-4E0C-44C7-8E6F-4C131B2EC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90517" y="4727487"/>
              <a:ext cx="6610960" cy="1239555"/>
            </a:xfrm>
            <a:prstGeom prst="rect">
              <a:avLst/>
            </a:prstGeom>
          </p:spPr>
        </p:pic>
      </p:grp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7459A3C7-9721-4E87-B991-A3D8C7E21D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9" t="10293" r="25732" b="10320"/>
          <a:stretch/>
        </p:blipFill>
        <p:spPr>
          <a:xfrm>
            <a:off x="4803148" y="1542071"/>
            <a:ext cx="2729864" cy="224335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F0A44E6-E498-4C66-809A-F54CEBD3F9C9}"/>
              </a:ext>
            </a:extLst>
          </p:cNvPr>
          <p:cNvGrpSpPr/>
          <p:nvPr/>
        </p:nvGrpSpPr>
        <p:grpSpPr>
          <a:xfrm>
            <a:off x="3826824" y="2074326"/>
            <a:ext cx="4224904" cy="1573900"/>
            <a:chOff x="2372021" y="2024213"/>
            <a:chExt cx="7447958" cy="2809576"/>
          </a:xfrm>
          <a:solidFill>
            <a:schemeClr val="bg1">
              <a:alpha val="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0038562-37F0-4382-8952-9A56A9CCDDC9}"/>
                </a:ext>
              </a:extLst>
            </p:cNvPr>
            <p:cNvSpPr/>
            <p:nvPr/>
          </p:nvSpPr>
          <p:spPr>
            <a:xfrm>
              <a:off x="2372021" y="2024213"/>
              <a:ext cx="7447958" cy="280957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03B59199-3B54-44EE-AC21-57964634CB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238" y="2052396"/>
              <a:ext cx="7067056" cy="2753207"/>
            </a:xfrm>
            <a:prstGeom prst="rect">
              <a:avLst/>
            </a:prstGeom>
            <a:grpFill/>
          </p:spPr>
        </p:pic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F5A3FCD9-6B38-49C8-99EA-B0F49A59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265" y="541657"/>
            <a:ext cx="1719806" cy="379845"/>
          </a:xfrm>
        </p:spPr>
        <p:txBody>
          <a:bodyPr>
            <a:normAutofit/>
          </a:bodyPr>
          <a:lstStyle/>
          <a:p>
            <a:r>
              <a:rPr lang="en-US" sz="2000"/>
              <a:t>Markets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71235C-05FF-4F3E-870A-4D0EEC4C8DC5}"/>
              </a:ext>
            </a:extLst>
          </p:cNvPr>
          <p:cNvGrpSpPr/>
          <p:nvPr/>
        </p:nvGrpSpPr>
        <p:grpSpPr>
          <a:xfrm>
            <a:off x="4177490" y="1498038"/>
            <a:ext cx="3363341" cy="2276139"/>
            <a:chOff x="1587439" y="2102332"/>
            <a:chExt cx="2558375" cy="173184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821D807-CEAD-4E33-B7D4-5082FA10C529}"/>
                </a:ext>
              </a:extLst>
            </p:cNvPr>
            <p:cNvSpPr/>
            <p:nvPr/>
          </p:nvSpPr>
          <p:spPr>
            <a:xfrm>
              <a:off x="1587439" y="2102332"/>
              <a:ext cx="2558375" cy="1731844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2B45B77-7A1A-4670-AC75-A38F20888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94655" y="2229558"/>
              <a:ext cx="2343945" cy="148015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98D142-B0DB-4367-A1DF-7EA95917E4D2}"/>
              </a:ext>
            </a:extLst>
          </p:cNvPr>
          <p:cNvGrpSpPr/>
          <p:nvPr/>
        </p:nvGrpSpPr>
        <p:grpSpPr>
          <a:xfrm>
            <a:off x="2303049" y="2212752"/>
            <a:ext cx="8131655" cy="1216152"/>
            <a:chOff x="1994451" y="3284409"/>
            <a:chExt cx="7902311" cy="1208078"/>
          </a:xfrm>
          <a:solidFill>
            <a:schemeClr val="bg1">
              <a:alpha val="0"/>
            </a:schemeClr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7C41FD0-B5D2-4C82-88CA-5B9C08C8A3C5}"/>
                </a:ext>
              </a:extLst>
            </p:cNvPr>
            <p:cNvSpPr/>
            <p:nvPr/>
          </p:nvSpPr>
          <p:spPr>
            <a:xfrm>
              <a:off x="1994451" y="3284409"/>
              <a:ext cx="7902311" cy="120807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8" name="Picture 1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ABE3EE-FE5C-4096-B2B7-37BE0CA40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210" y="3284409"/>
              <a:ext cx="7760552" cy="970068"/>
            </a:xfrm>
            <a:prstGeom prst="rect">
              <a:avLst/>
            </a:prstGeom>
            <a:grpFill/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95EB4-DA41-4E91-9D78-39B77B2ED5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T515: Alex Noll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40263-F9DC-44BF-B339-819223A18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EBAC54-D2F1-4B87-BADA-70243548450D}"/>
              </a:ext>
            </a:extLst>
          </p:cNvPr>
          <p:cNvSpPr/>
          <p:nvPr/>
        </p:nvSpPr>
        <p:spPr>
          <a:xfrm>
            <a:off x="4017548" y="287827"/>
            <a:ext cx="4156902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</a:rPr>
              <a:t>Markets</a:t>
            </a:r>
          </a:p>
        </p:txBody>
      </p:sp>
    </p:spTree>
    <p:extLst>
      <p:ext uri="{BB962C8B-B14F-4D97-AF65-F5344CB8AC3E}">
        <p14:creationId xmlns:p14="http://schemas.microsoft.com/office/powerpoint/2010/main" val="2584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roup 316">
            <a:extLst>
              <a:ext uri="{FF2B5EF4-FFF2-40B4-BE49-F238E27FC236}">
                <a16:creationId xmlns:a16="http://schemas.microsoft.com/office/drawing/2014/main" id="{6AD32536-E6B1-44DD-87A7-E7434CB84AE0}"/>
              </a:ext>
            </a:extLst>
          </p:cNvPr>
          <p:cNvGrpSpPr/>
          <p:nvPr/>
        </p:nvGrpSpPr>
        <p:grpSpPr>
          <a:xfrm>
            <a:off x="8574383" y="1850494"/>
            <a:ext cx="1913961" cy="1735150"/>
            <a:chOff x="9507096" y="341099"/>
            <a:chExt cx="1913961" cy="1735150"/>
          </a:xfrm>
        </p:grpSpPr>
        <p:sp>
          <p:nvSpPr>
            <p:cNvPr id="318" name="TextBox 317">
              <a:extLst>
                <a:ext uri="{FF2B5EF4-FFF2-40B4-BE49-F238E27FC236}">
                  <a16:creationId xmlns:a16="http://schemas.microsoft.com/office/drawing/2014/main" id="{727025D0-98B7-4B86-981D-DE1AFFA66D12}"/>
                </a:ext>
              </a:extLst>
            </p:cNvPr>
            <p:cNvSpPr txBox="1"/>
            <p:nvPr/>
          </p:nvSpPr>
          <p:spPr>
            <a:xfrm>
              <a:off x="9507096" y="341099"/>
              <a:ext cx="19139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0" i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Attachment Points</a:t>
              </a:r>
            </a:p>
          </p:txBody>
        </p:sp>
        <p:grpSp>
          <p:nvGrpSpPr>
            <p:cNvPr id="319" name="Group 318">
              <a:extLst>
                <a:ext uri="{FF2B5EF4-FFF2-40B4-BE49-F238E27FC236}">
                  <a16:creationId xmlns:a16="http://schemas.microsoft.com/office/drawing/2014/main" id="{C304C313-3BDF-450F-9B92-E659246B2058}"/>
                </a:ext>
              </a:extLst>
            </p:cNvPr>
            <p:cNvGrpSpPr/>
            <p:nvPr/>
          </p:nvGrpSpPr>
          <p:grpSpPr>
            <a:xfrm>
              <a:off x="9786646" y="900895"/>
              <a:ext cx="1208085" cy="1175354"/>
              <a:chOff x="9786646" y="900895"/>
              <a:chExt cx="1208085" cy="1175354"/>
            </a:xfrm>
          </p:grpSpPr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D2C21354-7EF2-4C39-ADEE-35879CED95C4}"/>
                  </a:ext>
                </a:extLst>
              </p:cNvPr>
              <p:cNvSpPr/>
              <p:nvPr/>
            </p:nvSpPr>
            <p:spPr>
              <a:xfrm>
                <a:off x="9786646" y="900895"/>
                <a:ext cx="1208085" cy="1175354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321" name="Group 320">
                <a:extLst>
                  <a:ext uri="{FF2B5EF4-FFF2-40B4-BE49-F238E27FC236}">
                    <a16:creationId xmlns:a16="http://schemas.microsoft.com/office/drawing/2014/main" id="{79788040-51A9-4CD7-84AE-57C9AFEE0AA7}"/>
                  </a:ext>
                </a:extLst>
              </p:cNvPr>
              <p:cNvGrpSpPr/>
              <p:nvPr/>
            </p:nvGrpSpPr>
            <p:grpSpPr>
              <a:xfrm>
                <a:off x="10136485" y="1139134"/>
                <a:ext cx="508406" cy="720243"/>
                <a:chOff x="8311676" y="1786630"/>
                <a:chExt cx="508406" cy="720243"/>
              </a:xfrm>
            </p:grpSpPr>
            <p:sp>
              <p:nvSpPr>
                <p:cNvPr id="322" name="Oval 321">
                  <a:extLst>
                    <a:ext uri="{FF2B5EF4-FFF2-40B4-BE49-F238E27FC236}">
                      <a16:creationId xmlns:a16="http://schemas.microsoft.com/office/drawing/2014/main" id="{CECA96AB-8677-4D3A-917B-04A608E9F1D9}"/>
                    </a:ext>
                  </a:extLst>
                </p:cNvPr>
                <p:cNvSpPr/>
                <p:nvPr/>
              </p:nvSpPr>
              <p:spPr>
                <a:xfrm>
                  <a:off x="8441269" y="1941146"/>
                  <a:ext cx="378813" cy="37881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23" name="Straight Connector 322">
                  <a:extLst>
                    <a:ext uri="{FF2B5EF4-FFF2-40B4-BE49-F238E27FC236}">
                      <a16:creationId xmlns:a16="http://schemas.microsoft.com/office/drawing/2014/main" id="{D017358D-793D-4AFB-AA8D-1655E06BAA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06378" y="1786630"/>
                  <a:ext cx="0" cy="72024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4" name="Oval 323">
                  <a:extLst>
                    <a:ext uri="{FF2B5EF4-FFF2-40B4-BE49-F238E27FC236}">
                      <a16:creationId xmlns:a16="http://schemas.microsoft.com/office/drawing/2014/main" id="{1BD43425-2C3C-489F-B7A9-0A8C098DFCD3}"/>
                    </a:ext>
                  </a:extLst>
                </p:cNvPr>
                <p:cNvSpPr/>
                <p:nvPr/>
              </p:nvSpPr>
              <p:spPr>
                <a:xfrm>
                  <a:off x="8503574" y="2003451"/>
                  <a:ext cx="254203" cy="254203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5" name="Rectangle 324">
                  <a:extLst>
                    <a:ext uri="{FF2B5EF4-FFF2-40B4-BE49-F238E27FC236}">
                      <a16:creationId xmlns:a16="http://schemas.microsoft.com/office/drawing/2014/main" id="{9A87677C-CB0E-495D-B5BC-238D591B4354}"/>
                    </a:ext>
                  </a:extLst>
                </p:cNvPr>
                <p:cNvSpPr/>
                <p:nvPr/>
              </p:nvSpPr>
              <p:spPr>
                <a:xfrm>
                  <a:off x="8406378" y="1941146"/>
                  <a:ext cx="224297" cy="6230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6" name="Rectangle 325">
                  <a:extLst>
                    <a:ext uri="{FF2B5EF4-FFF2-40B4-BE49-F238E27FC236}">
                      <a16:creationId xmlns:a16="http://schemas.microsoft.com/office/drawing/2014/main" id="{24178DE2-93A1-44B3-88F0-6E26A31F3484}"/>
                    </a:ext>
                  </a:extLst>
                </p:cNvPr>
                <p:cNvSpPr/>
                <p:nvPr/>
              </p:nvSpPr>
              <p:spPr>
                <a:xfrm>
                  <a:off x="8406378" y="2257654"/>
                  <a:ext cx="224297" cy="6230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7" name="Rectangle 326">
                  <a:extLst>
                    <a:ext uri="{FF2B5EF4-FFF2-40B4-BE49-F238E27FC236}">
                      <a16:creationId xmlns:a16="http://schemas.microsoft.com/office/drawing/2014/main" id="{35506CEE-A7A6-47B0-8E27-36A516BDCC93}"/>
                    </a:ext>
                  </a:extLst>
                </p:cNvPr>
                <p:cNvSpPr/>
                <p:nvPr/>
              </p:nvSpPr>
              <p:spPr>
                <a:xfrm rot="5400000">
                  <a:off x="8321641" y="2075727"/>
                  <a:ext cx="270403" cy="93452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28" name="Straight Connector 327">
                  <a:extLst>
                    <a:ext uri="{FF2B5EF4-FFF2-40B4-BE49-F238E27FC236}">
                      <a16:creationId xmlns:a16="http://schemas.microsoft.com/office/drawing/2014/main" id="{2C6B8445-5353-4DAC-BA94-461D6BB315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311676" y="1799760"/>
                  <a:ext cx="90965" cy="90965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>
                  <a:extLst>
                    <a:ext uri="{FF2B5EF4-FFF2-40B4-BE49-F238E27FC236}">
                      <a16:creationId xmlns:a16="http://schemas.microsoft.com/office/drawing/2014/main" id="{AC2121C1-98BB-40A5-8293-E905D2A9D7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315414" y="1941146"/>
                  <a:ext cx="90965" cy="90965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>
                  <a:extLst>
                    <a:ext uri="{FF2B5EF4-FFF2-40B4-BE49-F238E27FC236}">
                      <a16:creationId xmlns:a16="http://schemas.microsoft.com/office/drawing/2014/main" id="{FB09BBF6-FCDD-466C-92F9-2CF17696FF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315096" y="2090054"/>
                  <a:ext cx="90965" cy="90965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>
                  <a:extLst>
                    <a:ext uri="{FF2B5EF4-FFF2-40B4-BE49-F238E27FC236}">
                      <a16:creationId xmlns:a16="http://schemas.microsoft.com/office/drawing/2014/main" id="{504BF84F-56A0-43A7-89F9-E1106871A5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313386" y="2092621"/>
                  <a:ext cx="90965" cy="90965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>
                  <a:extLst>
                    <a:ext uri="{FF2B5EF4-FFF2-40B4-BE49-F238E27FC236}">
                      <a16:creationId xmlns:a16="http://schemas.microsoft.com/office/drawing/2014/main" id="{136BC65E-1B7D-4967-A0A2-BEAFB7E818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313386" y="2241530"/>
                  <a:ext cx="90965" cy="90965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>
                  <a:extLst>
                    <a:ext uri="{FF2B5EF4-FFF2-40B4-BE49-F238E27FC236}">
                      <a16:creationId xmlns:a16="http://schemas.microsoft.com/office/drawing/2014/main" id="{00D5050A-1354-4110-A9E3-9EEB480453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313069" y="2390438"/>
                  <a:ext cx="90965" cy="90965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C93D6478-835E-44C1-830D-649C9B71E098}"/>
              </a:ext>
            </a:extLst>
          </p:cNvPr>
          <p:cNvGrpSpPr/>
          <p:nvPr/>
        </p:nvGrpSpPr>
        <p:grpSpPr>
          <a:xfrm rot="5400000">
            <a:off x="8396950" y="1958446"/>
            <a:ext cx="1214136" cy="2098180"/>
            <a:chOff x="8572138" y="1706590"/>
            <a:chExt cx="1214136" cy="2098180"/>
          </a:xfrm>
        </p:grpSpPr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39D42777-0330-4837-9F89-A0A26D9CCF51}"/>
                </a:ext>
              </a:extLst>
            </p:cNvPr>
            <p:cNvCxnSpPr>
              <a:cxnSpLocks/>
              <a:endCxn id="337" idx="4"/>
            </p:cNvCxnSpPr>
            <p:nvPr/>
          </p:nvCxnSpPr>
          <p:spPr>
            <a:xfrm flipV="1">
              <a:off x="9179206" y="2893464"/>
              <a:ext cx="0" cy="91130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D81D5F69-35C0-4FBA-BB6E-E51CDB51A5FC}"/>
                </a:ext>
              </a:extLst>
            </p:cNvPr>
            <p:cNvSpPr/>
            <p:nvPr/>
          </p:nvSpPr>
          <p:spPr>
            <a:xfrm>
              <a:off x="8572138" y="1706590"/>
              <a:ext cx="1214136" cy="1186874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0" name="Title 1">
            <a:extLst>
              <a:ext uri="{FF2B5EF4-FFF2-40B4-BE49-F238E27FC236}">
                <a16:creationId xmlns:a16="http://schemas.microsoft.com/office/drawing/2014/main" id="{AF4AF279-1035-486E-BA43-8463DF485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367" y="3007496"/>
            <a:ext cx="1864255" cy="379845"/>
          </a:xfrm>
        </p:spPr>
        <p:txBody>
          <a:bodyPr>
            <a:normAutofit fontScale="90000"/>
          </a:bodyPr>
          <a:lstStyle/>
          <a:p>
            <a:r>
              <a:rPr lang="en-US" sz="2000"/>
              <a:t>Assumptions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FF8970-25C8-4789-9374-C086CCEBD6F7}"/>
              </a:ext>
            </a:extLst>
          </p:cNvPr>
          <p:cNvGrpSpPr/>
          <p:nvPr/>
        </p:nvGrpSpPr>
        <p:grpSpPr>
          <a:xfrm>
            <a:off x="3981352" y="347504"/>
            <a:ext cx="1908525" cy="1720564"/>
            <a:chOff x="3981352" y="347504"/>
            <a:chExt cx="1908525" cy="1720564"/>
          </a:xfrm>
        </p:grpSpPr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2965913E-7AD7-4A4D-825E-836B072BF8D9}"/>
                </a:ext>
              </a:extLst>
            </p:cNvPr>
            <p:cNvGrpSpPr/>
            <p:nvPr/>
          </p:nvGrpSpPr>
          <p:grpSpPr>
            <a:xfrm>
              <a:off x="3981352" y="347504"/>
              <a:ext cx="1908525" cy="1720564"/>
              <a:chOff x="3705883" y="355685"/>
              <a:chExt cx="1908525" cy="1720564"/>
            </a:xfrm>
          </p:grpSpPr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83547BDE-FBB6-480D-A44B-0A504F658B1B}"/>
                  </a:ext>
                </a:extLst>
              </p:cNvPr>
              <p:cNvSpPr/>
              <p:nvPr/>
            </p:nvSpPr>
            <p:spPr>
              <a:xfrm>
                <a:off x="4056104" y="900895"/>
                <a:ext cx="1208085" cy="1175354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4" name="TextBox 283">
                <a:extLst>
                  <a:ext uri="{FF2B5EF4-FFF2-40B4-BE49-F238E27FC236}">
                    <a16:creationId xmlns:a16="http://schemas.microsoft.com/office/drawing/2014/main" id="{73644A71-55D0-43E7-B738-F72F1662F53F}"/>
                  </a:ext>
                </a:extLst>
              </p:cNvPr>
              <p:cNvSpPr txBox="1"/>
              <p:nvPr/>
            </p:nvSpPr>
            <p:spPr>
              <a:xfrm>
                <a:off x="3705883" y="355685"/>
                <a:ext cx="190852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</a:rPr>
                  <a:t>Angle</a:t>
                </a: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55A7066E-21B1-46D5-8E93-20A052BEC4CE}"/>
                </a:ext>
              </a:extLst>
            </p:cNvPr>
            <p:cNvGrpSpPr/>
            <p:nvPr/>
          </p:nvGrpSpPr>
          <p:grpSpPr>
            <a:xfrm flipH="1">
              <a:off x="4499611" y="1162239"/>
              <a:ext cx="842010" cy="636304"/>
              <a:chOff x="4558665" y="1177290"/>
              <a:chExt cx="809625" cy="636304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7CFFBC7B-C35B-47BD-B990-37A5DBF7CD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58665" y="1718310"/>
                <a:ext cx="80962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5BC05612-BC5B-4BF4-A4A9-82C9254386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98668" y="1177290"/>
                <a:ext cx="758633" cy="53702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076CC7C9-9360-4280-A4AE-74FF47235AFD}"/>
                  </a:ext>
                </a:extLst>
              </p:cNvPr>
              <p:cNvSpPr/>
              <p:nvPr/>
            </p:nvSpPr>
            <p:spPr>
              <a:xfrm rot="14935052">
                <a:off x="4943753" y="1475334"/>
                <a:ext cx="338260" cy="338260"/>
              </a:xfrm>
              <a:prstGeom prst="arc">
                <a:avLst>
                  <a:gd name="adj1" fmla="val 15826250"/>
                  <a:gd name="adj2" fmla="val 21363008"/>
                </a:avLst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4F34081F-D579-42CC-ABE0-52D5F4BB0EE4}"/>
              </a:ext>
            </a:extLst>
          </p:cNvPr>
          <p:cNvGrpSpPr/>
          <p:nvPr/>
        </p:nvGrpSpPr>
        <p:grpSpPr>
          <a:xfrm>
            <a:off x="1814356" y="2453022"/>
            <a:ext cx="1908526" cy="1721198"/>
            <a:chOff x="838200" y="3928350"/>
            <a:chExt cx="1908526" cy="1721198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E397FE1A-E00B-42E8-8514-9AABF5F0B737}"/>
                </a:ext>
              </a:extLst>
            </p:cNvPr>
            <p:cNvSpPr txBox="1"/>
            <p:nvPr/>
          </p:nvSpPr>
          <p:spPr>
            <a:xfrm>
              <a:off x="838200" y="5280216"/>
              <a:ext cx="190852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0" i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Mass</a:t>
              </a: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E07B6CD1-C87F-4C7D-8C4A-B3E982B30D10}"/>
                </a:ext>
              </a:extLst>
            </p:cNvPr>
            <p:cNvSpPr/>
            <p:nvPr/>
          </p:nvSpPr>
          <p:spPr>
            <a:xfrm>
              <a:off x="1188422" y="3928350"/>
              <a:ext cx="1208085" cy="117535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8" name="Graphic 177" descr="Dumbbell">
              <a:extLst>
                <a:ext uri="{FF2B5EF4-FFF2-40B4-BE49-F238E27FC236}">
                  <a16:creationId xmlns:a16="http://schemas.microsoft.com/office/drawing/2014/main" id="{FB3BFF88-0D69-4255-9485-7AA24BA70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61841" y="3985404"/>
              <a:ext cx="1061244" cy="1061244"/>
            </a:xfrm>
            <a:prstGeom prst="rect">
              <a:avLst/>
            </a:prstGeom>
          </p:spPr>
        </p:pic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FEEBF510-7290-49D5-8BF6-EEAF93F80993}"/>
              </a:ext>
            </a:extLst>
          </p:cNvPr>
          <p:cNvGrpSpPr/>
          <p:nvPr/>
        </p:nvGrpSpPr>
        <p:grpSpPr>
          <a:xfrm rot="16200000">
            <a:off x="2622909" y="1993828"/>
            <a:ext cx="1214136" cy="2098180"/>
            <a:chOff x="8572138" y="1706590"/>
            <a:chExt cx="1214136" cy="2098180"/>
          </a:xfrm>
        </p:grpSpPr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5F7DE189-E7E8-423A-BFE5-6025B1E5F9C3}"/>
                </a:ext>
              </a:extLst>
            </p:cNvPr>
            <p:cNvCxnSpPr>
              <a:cxnSpLocks/>
              <a:endCxn id="345" idx="4"/>
            </p:cNvCxnSpPr>
            <p:nvPr/>
          </p:nvCxnSpPr>
          <p:spPr>
            <a:xfrm flipV="1">
              <a:off x="9179206" y="2893464"/>
              <a:ext cx="0" cy="91130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77F134A0-3FDE-4FE0-86FB-A524A239C48B}"/>
                </a:ext>
              </a:extLst>
            </p:cNvPr>
            <p:cNvSpPr/>
            <p:nvPr/>
          </p:nvSpPr>
          <p:spPr>
            <a:xfrm>
              <a:off x="8572138" y="1706590"/>
              <a:ext cx="1214136" cy="1186874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A67149BD-5C84-4425-8804-43DD7FA080F6}"/>
              </a:ext>
            </a:extLst>
          </p:cNvPr>
          <p:cNvGrpSpPr/>
          <p:nvPr/>
        </p:nvGrpSpPr>
        <p:grpSpPr>
          <a:xfrm>
            <a:off x="6007113" y="3920169"/>
            <a:ext cx="1908526" cy="1998197"/>
            <a:chOff x="5158512" y="3925885"/>
            <a:chExt cx="1908526" cy="1998197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04CABA75-F89F-43DA-AD77-786596B70DCD}"/>
                </a:ext>
              </a:extLst>
            </p:cNvPr>
            <p:cNvGrpSpPr/>
            <p:nvPr/>
          </p:nvGrpSpPr>
          <p:grpSpPr>
            <a:xfrm>
              <a:off x="5158512" y="3925885"/>
              <a:ext cx="1908526" cy="1998197"/>
              <a:chOff x="838200" y="3928350"/>
              <a:chExt cx="1908526" cy="1998197"/>
            </a:xfrm>
          </p:grpSpPr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8ACB6B71-8F98-451C-8634-EDCADEF50E19}"/>
                  </a:ext>
                </a:extLst>
              </p:cNvPr>
              <p:cNvSpPr txBox="1"/>
              <p:nvPr/>
            </p:nvSpPr>
            <p:spPr>
              <a:xfrm>
                <a:off x="838200" y="5280216"/>
                <a:ext cx="1908526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</a:rPr>
                  <a:t>Operating Temperature</a:t>
                </a: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79715487-C272-4D92-9213-59E125AD3BE2}"/>
                  </a:ext>
                </a:extLst>
              </p:cNvPr>
              <p:cNvSpPr/>
              <p:nvPr/>
            </p:nvSpPr>
            <p:spPr>
              <a:xfrm>
                <a:off x="1188422" y="3928350"/>
                <a:ext cx="1208085" cy="1175354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pic>
          <p:nvPicPr>
            <p:cNvPr id="1034" name="Graphic 1033" descr="Thermometer">
              <a:extLst>
                <a:ext uri="{FF2B5EF4-FFF2-40B4-BE49-F238E27FC236}">
                  <a16:creationId xmlns:a16="http://schemas.microsoft.com/office/drawing/2014/main" id="{101D379E-461C-4CAF-8C2A-4947886FE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55575" y="4055452"/>
              <a:ext cx="914400" cy="914400"/>
            </a:xfrm>
            <a:prstGeom prst="rect">
              <a:avLst/>
            </a:prstGeom>
          </p:spPr>
        </p:pic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3D5E78AC-2A37-4516-9944-1A604E64026B}"/>
              </a:ext>
            </a:extLst>
          </p:cNvPr>
          <p:cNvGrpSpPr/>
          <p:nvPr/>
        </p:nvGrpSpPr>
        <p:grpSpPr>
          <a:xfrm rot="10800000">
            <a:off x="6354776" y="3002344"/>
            <a:ext cx="1214136" cy="2098180"/>
            <a:chOff x="8304331" y="2443447"/>
            <a:chExt cx="1214136" cy="2098180"/>
          </a:xfrm>
        </p:grpSpPr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89E95962-3F98-4A1C-A20E-662B1EB7A0DD}"/>
                </a:ext>
              </a:extLst>
            </p:cNvPr>
            <p:cNvCxnSpPr>
              <a:cxnSpLocks/>
              <a:endCxn id="296" idx="4"/>
            </p:cNvCxnSpPr>
            <p:nvPr/>
          </p:nvCxnSpPr>
          <p:spPr>
            <a:xfrm flipV="1">
              <a:off x="8911399" y="3630321"/>
              <a:ext cx="0" cy="91130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650902C0-E6F7-4C82-B5FD-15B7C36C955C}"/>
                </a:ext>
              </a:extLst>
            </p:cNvPr>
            <p:cNvSpPr/>
            <p:nvPr/>
          </p:nvSpPr>
          <p:spPr>
            <a:xfrm>
              <a:off x="8304331" y="2443447"/>
              <a:ext cx="1214136" cy="1186874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4CA2A143-F9E9-486B-B7B4-66EDFB1BEBA7}"/>
              </a:ext>
            </a:extLst>
          </p:cNvPr>
          <p:cNvGrpSpPr/>
          <p:nvPr/>
        </p:nvGrpSpPr>
        <p:grpSpPr>
          <a:xfrm>
            <a:off x="3973569" y="3920169"/>
            <a:ext cx="1908526" cy="1721198"/>
            <a:chOff x="2998356" y="3928350"/>
            <a:chExt cx="1908526" cy="1721198"/>
          </a:xfrm>
        </p:grpSpPr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7D738A64-B899-4D30-AE28-75CEBE9C9D6E}"/>
                </a:ext>
              </a:extLst>
            </p:cNvPr>
            <p:cNvGrpSpPr/>
            <p:nvPr/>
          </p:nvGrpSpPr>
          <p:grpSpPr>
            <a:xfrm>
              <a:off x="2998356" y="3928350"/>
              <a:ext cx="1908526" cy="1721198"/>
              <a:chOff x="838200" y="3928350"/>
              <a:chExt cx="1908526" cy="1721198"/>
            </a:xfrm>
          </p:grpSpPr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C568D49C-ABD1-45C2-AF66-F08DE89AA120}"/>
                  </a:ext>
                </a:extLst>
              </p:cNvPr>
              <p:cNvSpPr txBox="1"/>
              <p:nvPr/>
            </p:nvSpPr>
            <p:spPr>
              <a:xfrm>
                <a:off x="838200" y="5280216"/>
                <a:ext cx="190852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</a:rPr>
                  <a:t>Landing Speed</a:t>
                </a: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1085144C-132B-4DAF-A2DC-B77453C906EE}"/>
                  </a:ext>
                </a:extLst>
              </p:cNvPr>
              <p:cNvSpPr/>
              <p:nvPr/>
            </p:nvSpPr>
            <p:spPr>
              <a:xfrm>
                <a:off x="1188422" y="3928350"/>
                <a:ext cx="1208085" cy="1175354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pic>
          <p:nvPicPr>
            <p:cNvPr id="1031" name="Graphic 1030" descr="Speedometer Low">
              <a:extLst>
                <a:ext uri="{FF2B5EF4-FFF2-40B4-BE49-F238E27FC236}">
                  <a16:creationId xmlns:a16="http://schemas.microsoft.com/office/drawing/2014/main" id="{4236AAAD-B39D-4C39-9809-C14DDD367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95420" y="3974845"/>
              <a:ext cx="914400" cy="914400"/>
            </a:xfrm>
            <a:prstGeom prst="rect">
              <a:avLst/>
            </a:prstGeom>
          </p:spPr>
        </p:pic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6D37A1F3-5C43-4B0A-A878-CB8932509780}"/>
              </a:ext>
            </a:extLst>
          </p:cNvPr>
          <p:cNvGrpSpPr/>
          <p:nvPr/>
        </p:nvGrpSpPr>
        <p:grpSpPr>
          <a:xfrm rot="10800000">
            <a:off x="4312601" y="2997343"/>
            <a:ext cx="1214136" cy="2098180"/>
            <a:chOff x="8304331" y="2443447"/>
            <a:chExt cx="1214136" cy="2098180"/>
          </a:xfrm>
        </p:grpSpPr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3F760187-C2E2-4FAA-8D58-796F35A7E72F}"/>
                </a:ext>
              </a:extLst>
            </p:cNvPr>
            <p:cNvCxnSpPr>
              <a:cxnSpLocks/>
              <a:endCxn id="304" idx="4"/>
            </p:cNvCxnSpPr>
            <p:nvPr/>
          </p:nvCxnSpPr>
          <p:spPr>
            <a:xfrm flipV="1">
              <a:off x="8911399" y="3630321"/>
              <a:ext cx="0" cy="91130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6CB300E2-6A4D-4124-B886-4F39345FE9F7}"/>
                </a:ext>
              </a:extLst>
            </p:cNvPr>
            <p:cNvSpPr/>
            <p:nvPr/>
          </p:nvSpPr>
          <p:spPr>
            <a:xfrm>
              <a:off x="8304331" y="2443447"/>
              <a:ext cx="1214136" cy="1186874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7B1A7C6-8BC0-4245-B5EC-C73DDD7D88A4}"/>
              </a:ext>
            </a:extLst>
          </p:cNvPr>
          <p:cNvGrpSpPr/>
          <p:nvPr/>
        </p:nvGrpSpPr>
        <p:grpSpPr>
          <a:xfrm>
            <a:off x="6009462" y="340750"/>
            <a:ext cx="1913961" cy="1735150"/>
            <a:chOff x="6009462" y="340750"/>
            <a:chExt cx="1913961" cy="1735150"/>
          </a:xfrm>
        </p:grpSpPr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B2666874-8064-4180-9876-6478E13DC56A}"/>
                </a:ext>
              </a:extLst>
            </p:cNvPr>
            <p:cNvSpPr txBox="1"/>
            <p:nvPr/>
          </p:nvSpPr>
          <p:spPr>
            <a:xfrm>
              <a:off x="6009462" y="340750"/>
              <a:ext cx="19139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0" i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 Vacuum </a:t>
              </a:r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45611286-832F-4B8C-8C3E-6D136DE809E1}"/>
                </a:ext>
              </a:extLst>
            </p:cNvPr>
            <p:cNvGrpSpPr/>
            <p:nvPr/>
          </p:nvGrpSpPr>
          <p:grpSpPr>
            <a:xfrm>
              <a:off x="6362402" y="900546"/>
              <a:ext cx="1208085" cy="1175354"/>
              <a:chOff x="8236326" y="1670893"/>
              <a:chExt cx="1208085" cy="1175354"/>
            </a:xfrm>
          </p:grpSpPr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ACF53D01-0793-416A-8768-431400A0C5C1}"/>
                  </a:ext>
                </a:extLst>
              </p:cNvPr>
              <p:cNvSpPr/>
              <p:nvPr/>
            </p:nvSpPr>
            <p:spPr>
              <a:xfrm>
                <a:off x="8236326" y="1670893"/>
                <a:ext cx="1208085" cy="1175354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255" name="Group 254">
                <a:extLst>
                  <a:ext uri="{FF2B5EF4-FFF2-40B4-BE49-F238E27FC236}">
                    <a16:creationId xmlns:a16="http://schemas.microsoft.com/office/drawing/2014/main" id="{D5AF6881-EC46-42F6-A971-87B6095B221F}"/>
                  </a:ext>
                </a:extLst>
              </p:cNvPr>
              <p:cNvGrpSpPr/>
              <p:nvPr/>
            </p:nvGrpSpPr>
            <p:grpSpPr>
              <a:xfrm>
                <a:off x="8440436" y="1847955"/>
                <a:ext cx="799863" cy="930716"/>
                <a:chOff x="3549335" y="1333961"/>
                <a:chExt cx="2961022" cy="3445429"/>
              </a:xfrm>
            </p:grpSpPr>
            <p:grpSp>
              <p:nvGrpSpPr>
                <p:cNvPr id="256" name="Group 255">
                  <a:extLst>
                    <a:ext uri="{FF2B5EF4-FFF2-40B4-BE49-F238E27FC236}">
                      <a16:creationId xmlns:a16="http://schemas.microsoft.com/office/drawing/2014/main" id="{052B58B0-5CE4-4A5B-8256-5E9B13FF9515}"/>
                    </a:ext>
                  </a:extLst>
                </p:cNvPr>
                <p:cNvGrpSpPr/>
                <p:nvPr/>
              </p:nvGrpSpPr>
              <p:grpSpPr>
                <a:xfrm>
                  <a:off x="3549335" y="1333961"/>
                  <a:ext cx="2961022" cy="2961022"/>
                  <a:chOff x="3549335" y="1333961"/>
                  <a:chExt cx="2961022" cy="2961022"/>
                </a:xfrm>
              </p:grpSpPr>
              <p:sp>
                <p:nvSpPr>
                  <p:cNvPr id="258" name="Oval 257">
                    <a:extLst>
                      <a:ext uri="{FF2B5EF4-FFF2-40B4-BE49-F238E27FC236}">
                        <a16:creationId xmlns:a16="http://schemas.microsoft.com/office/drawing/2014/main" id="{3190D3F4-ADB7-4389-8BFB-08D20684CF40}"/>
                      </a:ext>
                    </a:extLst>
                  </p:cNvPr>
                  <p:cNvSpPr/>
                  <p:nvPr/>
                </p:nvSpPr>
                <p:spPr>
                  <a:xfrm>
                    <a:off x="3549335" y="1333961"/>
                    <a:ext cx="2961022" cy="2961022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Oval 258">
                    <a:extLst>
                      <a:ext uri="{FF2B5EF4-FFF2-40B4-BE49-F238E27FC236}">
                        <a16:creationId xmlns:a16="http://schemas.microsoft.com/office/drawing/2014/main" id="{DBD7469B-3B34-453D-AA85-084B7CA2FF06}"/>
                      </a:ext>
                    </a:extLst>
                  </p:cNvPr>
                  <p:cNvSpPr/>
                  <p:nvPr/>
                </p:nvSpPr>
                <p:spPr>
                  <a:xfrm>
                    <a:off x="4787748" y="2572374"/>
                    <a:ext cx="484195" cy="48419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60" name="Straight Arrow Connector 259">
                    <a:extLst>
                      <a:ext uri="{FF2B5EF4-FFF2-40B4-BE49-F238E27FC236}">
                        <a16:creationId xmlns:a16="http://schemas.microsoft.com/office/drawing/2014/main" id="{2F9656DE-F8F6-4D3B-9574-5370ABAD6AC2}"/>
                      </a:ext>
                    </a:extLst>
                  </p:cNvPr>
                  <p:cNvCxnSpPr>
                    <a:cxnSpLocks/>
                    <a:stCxn id="259" idx="2"/>
                  </p:cNvCxnSpPr>
                  <p:nvPr/>
                </p:nvCxnSpPr>
                <p:spPr>
                  <a:xfrm flipH="1">
                    <a:off x="3695307" y="2814472"/>
                    <a:ext cx="1092441" cy="0"/>
                  </a:xfrm>
                  <a:prstGeom prst="straightConnector1">
                    <a:avLst/>
                  </a:prstGeom>
                  <a:ln w="38100">
                    <a:solidFill>
                      <a:schemeClr val="bg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1" name="Arc 260">
                    <a:extLst>
                      <a:ext uri="{FF2B5EF4-FFF2-40B4-BE49-F238E27FC236}">
                        <a16:creationId xmlns:a16="http://schemas.microsoft.com/office/drawing/2014/main" id="{DEE7AE89-C05D-440E-9C87-E6C7D7B2BF36}"/>
                      </a:ext>
                    </a:extLst>
                  </p:cNvPr>
                  <p:cNvSpPr/>
                  <p:nvPr/>
                </p:nvSpPr>
                <p:spPr>
                  <a:xfrm>
                    <a:off x="4006042" y="1790668"/>
                    <a:ext cx="2047606" cy="2047606"/>
                  </a:xfrm>
                  <a:prstGeom prst="arc">
                    <a:avLst>
                      <a:gd name="adj1" fmla="val 11844195"/>
                      <a:gd name="adj2" fmla="val 20495391"/>
                    </a:avLst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62" name="Straight Connector 261">
                    <a:extLst>
                      <a:ext uri="{FF2B5EF4-FFF2-40B4-BE49-F238E27FC236}">
                        <a16:creationId xmlns:a16="http://schemas.microsoft.com/office/drawing/2014/main" id="{DB1D3DF7-CE3D-4B0C-A754-56CD9E23DE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854024" y="2357763"/>
                    <a:ext cx="232968" cy="92075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3" name="Straight Connector 262">
                    <a:extLst>
                      <a:ext uri="{FF2B5EF4-FFF2-40B4-BE49-F238E27FC236}">
                        <a16:creationId xmlns:a16="http://schemas.microsoft.com/office/drawing/2014/main" id="{2AC1D95B-A768-41C7-98AF-D402C383A9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65328" y="1951348"/>
                    <a:ext cx="125639" cy="1266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Straight Connector 263">
                    <a:extLst>
                      <a:ext uri="{FF2B5EF4-FFF2-40B4-BE49-F238E27FC236}">
                        <a16:creationId xmlns:a16="http://schemas.microsoft.com/office/drawing/2014/main" id="{B1F5CDA5-2F0B-4B36-9FF5-A83B4D5B07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29846" y="1611984"/>
                    <a:ext cx="0" cy="178684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5" name="Straight Connector 264">
                    <a:extLst>
                      <a:ext uri="{FF2B5EF4-FFF2-40B4-BE49-F238E27FC236}">
                        <a16:creationId xmlns:a16="http://schemas.microsoft.com/office/drawing/2014/main" id="{47FE8A67-DFEE-4347-934B-5B6C1E6CD2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766370" y="1951348"/>
                    <a:ext cx="126601" cy="1266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Straight Connector 265">
                    <a:extLst>
                      <a:ext uri="{FF2B5EF4-FFF2-40B4-BE49-F238E27FC236}">
                        <a16:creationId xmlns:a16="http://schemas.microsoft.com/office/drawing/2014/main" id="{1DF00E92-A798-4AE5-8309-448B29E295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913253" y="2383594"/>
                    <a:ext cx="225098" cy="61637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7" name="Straight Connector 266">
                    <a:extLst>
                      <a:ext uri="{FF2B5EF4-FFF2-40B4-BE49-F238E27FC236}">
                        <a16:creationId xmlns:a16="http://schemas.microsoft.com/office/drawing/2014/main" id="{F7EAD42B-88D2-459C-9FC0-C55FB9BBE3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20049" y="1699773"/>
                    <a:ext cx="75115" cy="18475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8" name="Straight Connector 267">
                    <a:extLst>
                      <a:ext uri="{FF2B5EF4-FFF2-40B4-BE49-F238E27FC236}">
                        <a16:creationId xmlns:a16="http://schemas.microsoft.com/office/drawing/2014/main" id="{6E4944EE-7299-43D1-90FD-EF81DBEA27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70985" y="1699773"/>
                    <a:ext cx="75509" cy="18475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57" name="Straight Connector 256">
                  <a:extLst>
                    <a:ext uri="{FF2B5EF4-FFF2-40B4-BE49-F238E27FC236}">
                      <a16:creationId xmlns:a16="http://schemas.microsoft.com/office/drawing/2014/main" id="{30D23327-9262-4098-843D-745BAD2F046F}"/>
                    </a:ext>
                  </a:extLst>
                </p:cNvPr>
                <p:cNvCxnSpPr>
                  <a:stCxn id="258" idx="4"/>
                </p:cNvCxnSpPr>
                <p:nvPr/>
              </p:nvCxnSpPr>
              <p:spPr>
                <a:xfrm>
                  <a:off x="5029846" y="4294983"/>
                  <a:ext cx="0" cy="4844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59086CF8-4421-4B0F-8559-C7E5B36E2209}"/>
              </a:ext>
            </a:extLst>
          </p:cNvPr>
          <p:cNvGrpSpPr/>
          <p:nvPr/>
        </p:nvGrpSpPr>
        <p:grpSpPr>
          <a:xfrm>
            <a:off x="6356723" y="896595"/>
            <a:ext cx="1214136" cy="2098180"/>
            <a:chOff x="6356723" y="896595"/>
            <a:chExt cx="1214136" cy="2098180"/>
          </a:xfrm>
        </p:grpSpPr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803B3376-C468-471C-B051-8F8D35EEBFC0}"/>
                </a:ext>
              </a:extLst>
            </p:cNvPr>
            <p:cNvCxnSpPr>
              <a:cxnSpLocks/>
              <a:endCxn id="293" idx="4"/>
            </p:cNvCxnSpPr>
            <p:nvPr/>
          </p:nvCxnSpPr>
          <p:spPr>
            <a:xfrm flipV="1">
              <a:off x="6963791" y="2083469"/>
              <a:ext cx="0" cy="91130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822152AC-5D72-4AF1-9067-8FEE5E175343}"/>
                </a:ext>
              </a:extLst>
            </p:cNvPr>
            <p:cNvSpPr/>
            <p:nvPr/>
          </p:nvSpPr>
          <p:spPr>
            <a:xfrm>
              <a:off x="6356723" y="896595"/>
              <a:ext cx="1214136" cy="1186874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1BFBB78-2DD3-4470-9395-78495E923795}"/>
              </a:ext>
            </a:extLst>
          </p:cNvPr>
          <p:cNvGrpSpPr/>
          <p:nvPr/>
        </p:nvGrpSpPr>
        <p:grpSpPr>
          <a:xfrm>
            <a:off x="4331680" y="886954"/>
            <a:ext cx="1214136" cy="2098180"/>
            <a:chOff x="4331680" y="886954"/>
            <a:chExt cx="1214136" cy="2098180"/>
          </a:xfrm>
        </p:grpSpPr>
        <p:cxnSp>
          <p:nvCxnSpPr>
            <p:cNvPr id="1065" name="Straight Connector 1064">
              <a:extLst>
                <a:ext uri="{FF2B5EF4-FFF2-40B4-BE49-F238E27FC236}">
                  <a16:creationId xmlns:a16="http://schemas.microsoft.com/office/drawing/2014/main" id="{77524D57-E7D8-460E-A11A-7035EDE35291}"/>
                </a:ext>
              </a:extLst>
            </p:cNvPr>
            <p:cNvCxnSpPr>
              <a:cxnSpLocks/>
              <a:endCxn id="1057" idx="4"/>
            </p:cNvCxnSpPr>
            <p:nvPr/>
          </p:nvCxnSpPr>
          <p:spPr>
            <a:xfrm flipV="1">
              <a:off x="4938748" y="2073828"/>
              <a:ext cx="0" cy="91130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A9C68403-6AD4-4217-979D-BD3BD1F67192}"/>
                </a:ext>
              </a:extLst>
            </p:cNvPr>
            <p:cNvSpPr/>
            <p:nvPr/>
          </p:nvSpPr>
          <p:spPr>
            <a:xfrm>
              <a:off x="4331680" y="886954"/>
              <a:ext cx="1214136" cy="1186874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42" name="Rectangle: Rounded Corners 1041">
            <a:extLst>
              <a:ext uri="{FF2B5EF4-FFF2-40B4-BE49-F238E27FC236}">
                <a16:creationId xmlns:a16="http://schemas.microsoft.com/office/drawing/2014/main" id="{76B29598-26D2-483A-ACA6-5FC79EDF4A21}"/>
              </a:ext>
            </a:extLst>
          </p:cNvPr>
          <p:cNvSpPr/>
          <p:nvPr/>
        </p:nvSpPr>
        <p:spPr>
          <a:xfrm>
            <a:off x="4017549" y="2556011"/>
            <a:ext cx="4156902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</a:rPr>
              <a:t>Assumptions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0B1A9-80FA-4E41-A7CB-5AC6799A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T515: Matt Fowler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58168-25A5-44B9-8B52-325E19CB1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Rectangle 6">
            <a:hlinkClick r:id="rId10" action="ppaction://hlinksldjump"/>
            <a:extLst>
              <a:ext uri="{FF2B5EF4-FFF2-40B4-BE49-F238E27FC236}">
                <a16:creationId xmlns:a16="http://schemas.microsoft.com/office/drawing/2014/main" id="{A393B652-EB75-40FE-B6CB-7121FF66AF25}"/>
              </a:ext>
            </a:extLst>
          </p:cNvPr>
          <p:cNvSpPr/>
          <p:nvPr/>
        </p:nvSpPr>
        <p:spPr>
          <a:xfrm>
            <a:off x="0" y="5089723"/>
            <a:ext cx="868889" cy="868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noFill/>
              </a:rPr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266651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36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C629524E-B4FC-465A-ADCB-AD6552093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264" y="541657"/>
            <a:ext cx="2050717" cy="379845"/>
          </a:xfrm>
        </p:spPr>
        <p:txBody>
          <a:bodyPr>
            <a:normAutofit/>
          </a:bodyPr>
          <a:lstStyle/>
          <a:p>
            <a:r>
              <a:rPr lang="en-US" sz="2000"/>
              <a:t>Stakeholders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44DBB-23E9-491E-898F-FAF53D471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T515: Matt Fowler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BE2CD-1C11-46CC-AAFA-A7A7C4BA1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E50D129D-0359-4F22-A5C5-00AB83A966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9" t="10293" r="25732" b="10320"/>
          <a:stretch/>
        </p:blipFill>
        <p:spPr>
          <a:xfrm>
            <a:off x="3340933" y="1281831"/>
            <a:ext cx="5510133" cy="4519058"/>
          </a:xfrm>
          <a:prstGeom prst="rect">
            <a:avLst/>
          </a:prstGeom>
        </p:spPr>
      </p:pic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D7EA7AA3-D368-43FB-800D-5656DFE4A7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9" t="10293" r="25732" b="10320"/>
          <a:stretch/>
        </p:blipFill>
        <p:spPr>
          <a:xfrm>
            <a:off x="592653" y="1376046"/>
            <a:ext cx="2516307" cy="206371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CA66C97-85F6-464F-A511-3AF3F20029D4}"/>
              </a:ext>
            </a:extLst>
          </p:cNvPr>
          <p:cNvSpPr/>
          <p:nvPr/>
        </p:nvSpPr>
        <p:spPr>
          <a:xfrm>
            <a:off x="4017548" y="287827"/>
            <a:ext cx="4156902" cy="887506"/>
          </a:xfrm>
          <a:prstGeom prst="roundRect">
            <a:avLst>
              <a:gd name="adj" fmla="val 50000"/>
            </a:avLst>
          </a:prstGeom>
          <a:ln w="38100">
            <a:solidFill>
              <a:srgbClr val="FC3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+mj-lt"/>
              </a:rPr>
              <a:t>Stakeholders</a:t>
            </a:r>
          </a:p>
        </p:txBody>
      </p:sp>
      <p:pic>
        <p:nvPicPr>
          <p:cNvPr id="12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D8701FA-88D9-45AC-8693-EBEC1D2DC8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33" t="-413" r="12500" b="740"/>
          <a:stretch/>
        </p:blipFill>
        <p:spPr>
          <a:xfrm>
            <a:off x="4645294" y="1482047"/>
            <a:ext cx="2901412" cy="3915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7B3B489-C91A-4F6B-8F56-53CA69DDA9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33" t="-413" r="12500" b="740"/>
          <a:stretch/>
        </p:blipFill>
        <p:spPr>
          <a:xfrm>
            <a:off x="957715" y="3412583"/>
            <a:ext cx="1786181" cy="241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2" descr="A person wearing glasses&#10;&#10;Description automatically generated">
            <a:extLst>
              <a:ext uri="{FF2B5EF4-FFF2-40B4-BE49-F238E27FC236}">
                <a16:creationId xmlns:a16="http://schemas.microsoft.com/office/drawing/2014/main" id="{0CB126EE-9FD5-408D-8880-87AE678B1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294" y="1474068"/>
            <a:ext cx="2901412" cy="3923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2" descr="A person wearing glasses&#10;&#10;Description automatically generated">
            <a:extLst>
              <a:ext uri="{FF2B5EF4-FFF2-40B4-BE49-F238E27FC236}">
                <a16:creationId xmlns:a16="http://schemas.microsoft.com/office/drawing/2014/main" id="{BA1CA302-4627-483F-8109-49660D942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9245" y="1242909"/>
            <a:ext cx="1616644" cy="2186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Placeholder 19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FB496F89-4B0C-47EC-9C92-26385F0CD0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" r="4965"/>
          <a:stretch>
            <a:fillRect/>
          </a:stretch>
        </p:blipFill>
        <p:spPr>
          <a:xfrm>
            <a:off x="4798029" y="1460526"/>
            <a:ext cx="2595940" cy="3893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Placeholder 19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71108ABF-3A47-44BC-ADBC-77E907CF8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" r="4965"/>
          <a:stretch>
            <a:fillRect/>
          </a:stretch>
        </p:blipFill>
        <p:spPr>
          <a:xfrm>
            <a:off x="9655529" y="3407479"/>
            <a:ext cx="1610360" cy="2415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B5039A2-6609-4FD2-92C1-B6770565CB99}"/>
              </a:ext>
            </a:extLst>
          </p:cNvPr>
          <p:cNvGrpSpPr/>
          <p:nvPr/>
        </p:nvGrpSpPr>
        <p:grpSpPr>
          <a:xfrm>
            <a:off x="3804158" y="3660327"/>
            <a:ext cx="4583681" cy="2291841"/>
            <a:chOff x="3810000" y="2667000"/>
            <a:chExt cx="3048000" cy="1524000"/>
          </a:xfrm>
        </p:grpSpPr>
        <p:pic>
          <p:nvPicPr>
            <p:cNvPr id="23" name="Picture 2" descr="FSU seal">
              <a:extLst>
                <a:ext uri="{FF2B5EF4-FFF2-40B4-BE49-F238E27FC236}">
                  <a16:creationId xmlns:a16="http://schemas.microsoft.com/office/drawing/2014/main" id="{17994896-D7C1-46A1-9472-AB6CF7C12D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2667000"/>
              <a:ext cx="1524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MU seal">
              <a:extLst>
                <a:ext uri="{FF2B5EF4-FFF2-40B4-BE49-F238E27FC236}">
                  <a16:creationId xmlns:a16="http://schemas.microsoft.com/office/drawing/2014/main" id="{84953CD7-2382-4CCD-BF05-01E68F3525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2667000"/>
              <a:ext cx="1524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4F4A94-97B2-433C-985E-AD36F81B96AD}"/>
              </a:ext>
            </a:extLst>
          </p:cNvPr>
          <p:cNvGrpSpPr/>
          <p:nvPr/>
        </p:nvGrpSpPr>
        <p:grpSpPr>
          <a:xfrm>
            <a:off x="4610464" y="1460525"/>
            <a:ext cx="2578887" cy="2656180"/>
            <a:chOff x="4806556" y="2062263"/>
            <a:chExt cx="2578887" cy="265618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672CEBD-8A8B-48D5-914A-1F757812D6BB}"/>
                </a:ext>
              </a:extLst>
            </p:cNvPr>
            <p:cNvGrpSpPr/>
            <p:nvPr/>
          </p:nvGrpSpPr>
          <p:grpSpPr>
            <a:xfrm>
              <a:off x="6095999" y="2062263"/>
              <a:ext cx="933856" cy="933856"/>
              <a:chOff x="6352162" y="817123"/>
              <a:chExt cx="1702341" cy="1702341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C1E70DF-9C91-4B64-9F4F-8459F776E3C7}"/>
                  </a:ext>
                </a:extLst>
              </p:cNvPr>
              <p:cNvSpPr/>
              <p:nvPr/>
            </p:nvSpPr>
            <p:spPr>
              <a:xfrm>
                <a:off x="6352162" y="817123"/>
                <a:ext cx="1702341" cy="17023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34" name="Graphic 33" descr="Dollar">
                <a:extLst>
                  <a:ext uri="{FF2B5EF4-FFF2-40B4-BE49-F238E27FC236}">
                    <a16:creationId xmlns:a16="http://schemas.microsoft.com/office/drawing/2014/main" id="{462C73FB-F3E7-49F0-A532-9BC8FAA36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93459" y="858420"/>
                <a:ext cx="1619746" cy="1619746"/>
              </a:xfrm>
              <a:prstGeom prst="rect">
                <a:avLst/>
              </a:prstGeom>
            </p:spPr>
          </p:pic>
        </p:grpSp>
        <p:pic>
          <p:nvPicPr>
            <p:cNvPr id="32" name="Graphic 31" descr="Open hand">
              <a:extLst>
                <a:ext uri="{FF2B5EF4-FFF2-40B4-BE49-F238E27FC236}">
                  <a16:creationId xmlns:a16="http://schemas.microsoft.com/office/drawing/2014/main" id="{9D72C001-DD8C-4481-8D42-75D639821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806556" y="2139556"/>
              <a:ext cx="2578887" cy="2578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868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E Light">
  <a:themeElements>
    <a:clrScheme name="Custom 2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0B3D91"/>
      </a:accent1>
      <a:accent2>
        <a:srgbClr val="FC3D21"/>
      </a:accent2>
      <a:accent3>
        <a:srgbClr val="000000"/>
      </a:accent3>
      <a:accent4>
        <a:srgbClr val="FFFFFF"/>
      </a:accent4>
      <a:accent5>
        <a:srgbClr val="B7B09C"/>
      </a:accent5>
      <a:accent6>
        <a:srgbClr val="A4D233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llege of Engineering" id="{3FDA4031-4C8D-4CC7-81E5-2A00D87B8391}" vid="{30064384-96E8-409B-8647-62BC62E7C678}"/>
    </a:ext>
  </a:extLst>
</a:theme>
</file>

<file path=ppt/theme/theme2.xml><?xml version="1.0" encoding="utf-8"?>
<a:theme xmlns:a="http://schemas.openxmlformats.org/drawingml/2006/main" name="Office Theme">
  <a:themeElements>
    <a:clrScheme name="College of Engineering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00BBDC"/>
      </a:accent2>
      <a:accent3>
        <a:srgbClr val="EE2737"/>
      </a:accent3>
      <a:accent4>
        <a:srgbClr val="00CFB4"/>
      </a:accent4>
      <a:accent5>
        <a:srgbClr val="B7B09C"/>
      </a:accent5>
      <a:accent6>
        <a:srgbClr val="A4D233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A021BEBD353E4293110A092A1FD573" ma:contentTypeVersion="10" ma:contentTypeDescription="Create a new document." ma:contentTypeScope="" ma:versionID="aecefba6f0c3125b437a50fdbc444ee9">
  <xsd:schema xmlns:xsd="http://www.w3.org/2001/XMLSchema" xmlns:xs="http://www.w3.org/2001/XMLSchema" xmlns:p="http://schemas.microsoft.com/office/2006/metadata/properties" xmlns:ns2="0861a0a6-9724-4956-bc9c-efcefa5cbb97" targetNamespace="http://schemas.microsoft.com/office/2006/metadata/properties" ma:root="true" ma:fieldsID="3696444ec8abf2f0d344ebf8def0995f" ns2:_="">
    <xsd:import namespace="0861a0a6-9724-4956-bc9c-efcefa5cbb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61a0a6-9724-4956-bc9c-efcefa5cbb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A5245C-E05D-41B8-9943-B878DF483760}">
  <ds:schemaRefs>
    <ds:schemaRef ds:uri="0861a0a6-9724-4956-bc9c-efcefa5cbb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719C908-08D0-41E5-8AAB-BAC87D06F98F}">
  <ds:schemaRefs>
    <ds:schemaRef ds:uri="http://schemas.openxmlformats.org/package/2006/metadata/core-properties"/>
    <ds:schemaRef ds:uri="http://purl.org/dc/terms/"/>
    <ds:schemaRef ds:uri="http://www.w3.org/XML/1998/namespace"/>
    <ds:schemaRef ds:uri="http://purl.org/dc/dcmitype/"/>
    <ds:schemaRef ds:uri="0861a0a6-9724-4956-bc9c-efcefa5cbb97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</TotalTime>
  <Words>1033</Words>
  <Application>Microsoft Office PowerPoint</Application>
  <PresentationFormat>Widescreen</PresentationFormat>
  <Paragraphs>313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Times New Roman</vt:lpstr>
      <vt:lpstr>CoE Light</vt:lpstr>
      <vt:lpstr>PowerPoint Presentation</vt:lpstr>
      <vt:lpstr>Team Members</vt:lpstr>
      <vt:lpstr>Sponsor &amp; Advisor</vt:lpstr>
      <vt:lpstr>PowerPoint Presentation</vt:lpstr>
      <vt:lpstr>PowerPoint Presentation</vt:lpstr>
      <vt:lpstr>Key Goals</vt:lpstr>
      <vt:lpstr>Markets</vt:lpstr>
      <vt:lpstr>Assumptions</vt:lpstr>
      <vt:lpstr>Stakeholders</vt:lpstr>
      <vt:lpstr>PowerPoint Presentation</vt:lpstr>
      <vt:lpstr>Functions</vt:lpstr>
      <vt:lpstr>Thank You</vt:lpstr>
      <vt:lpstr>Backup Slides</vt:lpstr>
      <vt:lpstr>Back Up Assumptions </vt:lpstr>
      <vt:lpstr>Back Up Customer Needs 1 </vt:lpstr>
      <vt:lpstr>Back Up Customer Needs 2 </vt:lpstr>
      <vt:lpstr>Back Up Functional Decomp </vt:lpstr>
      <vt:lpstr>NASA Colors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Blank</dc:creator>
  <cp:lastModifiedBy>Joshua Blank</cp:lastModifiedBy>
  <cp:revision>3</cp:revision>
  <dcterms:created xsi:type="dcterms:W3CDTF">2020-10-05T18:25:52Z</dcterms:created>
  <dcterms:modified xsi:type="dcterms:W3CDTF">2020-10-15T22:47:01Z</dcterms:modified>
</cp:coreProperties>
</file>